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464" r:id="rId2"/>
    <p:sldId id="406" r:id="rId3"/>
    <p:sldId id="393" r:id="rId4"/>
    <p:sldId id="483" r:id="rId5"/>
    <p:sldId id="470" r:id="rId6"/>
    <p:sldId id="482" r:id="rId7"/>
    <p:sldId id="474" r:id="rId8"/>
    <p:sldId id="484" r:id="rId9"/>
    <p:sldId id="291" r:id="rId10"/>
    <p:sldId id="473" r:id="rId11"/>
    <p:sldId id="485" r:id="rId12"/>
    <p:sldId id="471" r:id="rId13"/>
    <p:sldId id="475" r:id="rId14"/>
    <p:sldId id="469" r:id="rId15"/>
    <p:sldId id="476" r:id="rId16"/>
    <p:sldId id="468" r:id="rId17"/>
    <p:sldId id="477" r:id="rId18"/>
    <p:sldId id="392" r:id="rId19"/>
    <p:sldId id="385" r:id="rId20"/>
    <p:sldId id="386" r:id="rId21"/>
    <p:sldId id="367" r:id="rId22"/>
    <p:sldId id="384" r:id="rId23"/>
    <p:sldId id="360" r:id="rId24"/>
    <p:sldId id="361" r:id="rId25"/>
    <p:sldId id="362" r:id="rId26"/>
    <p:sldId id="397" r:id="rId27"/>
    <p:sldId id="375" r:id="rId28"/>
    <p:sldId id="374" r:id="rId29"/>
    <p:sldId id="357" r:id="rId30"/>
    <p:sldId id="378" r:id="rId31"/>
    <p:sldId id="379" r:id="rId32"/>
    <p:sldId id="381" r:id="rId33"/>
    <p:sldId id="380" r:id="rId34"/>
    <p:sldId id="398" r:id="rId35"/>
    <p:sldId id="487" r:id="rId36"/>
    <p:sldId id="486" r:id="rId37"/>
    <p:sldId id="488" r:id="rId38"/>
    <p:sldId id="489" r:id="rId39"/>
    <p:sldId id="377" r:id="rId40"/>
    <p:sldId id="373" r:id="rId41"/>
    <p:sldId id="491" r:id="rId42"/>
    <p:sldId id="387" r:id="rId43"/>
    <p:sldId id="394" r:id="rId44"/>
    <p:sldId id="369" r:id="rId45"/>
    <p:sldId id="395" r:id="rId46"/>
    <p:sldId id="449" r:id="rId47"/>
    <p:sldId id="364" r:id="rId48"/>
    <p:sldId id="401" r:id="rId49"/>
    <p:sldId id="400" r:id="rId50"/>
    <p:sldId id="365" r:id="rId51"/>
    <p:sldId id="396" r:id="rId52"/>
    <p:sldId id="382" r:id="rId53"/>
    <p:sldId id="399" r:id="rId54"/>
    <p:sldId id="389" r:id="rId55"/>
    <p:sldId id="390" r:id="rId56"/>
    <p:sldId id="450" r:id="rId57"/>
    <p:sldId id="460" r:id="rId58"/>
    <p:sldId id="478" r:id="rId59"/>
    <p:sldId id="459" r:id="rId60"/>
    <p:sldId id="454" r:id="rId61"/>
    <p:sldId id="391" r:id="rId62"/>
    <p:sldId id="462" r:id="rId63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6"/>
    <p:restoredTop sz="96327"/>
  </p:normalViewPr>
  <p:slideViewPr>
    <p:cSldViewPr snapToGrid="0" snapToObjects="1">
      <p:cViewPr>
        <p:scale>
          <a:sx n="110" d="100"/>
          <a:sy n="110" d="100"/>
        </p:scale>
        <p:origin x="328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989EB-0920-BD48-A631-CABF762F37CB}" type="doc">
      <dgm:prSet loTypeId="urn:microsoft.com/office/officeart/2009/3/layout/Descending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7F98A0-5959-6640-9BAF-0850FE9E122E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4AAC7C37-403B-6946-9127-2582153201E0}" type="sibTrans" cxnId="{73CDEA19-CB75-D848-9167-9725A82CBE30}">
      <dgm:prSet/>
      <dgm:spPr/>
      <dgm:t>
        <a:bodyPr/>
        <a:lstStyle/>
        <a:p>
          <a:endParaRPr lang="en-GB"/>
        </a:p>
      </dgm:t>
    </dgm:pt>
    <dgm:pt modelId="{4247E077-F829-554A-A0DE-AFF21BD76E4C}" type="parTrans" cxnId="{73CDEA19-CB75-D848-9167-9725A82CBE30}">
      <dgm:prSet/>
      <dgm:spPr/>
      <dgm:t>
        <a:bodyPr/>
        <a:lstStyle/>
        <a:p>
          <a:endParaRPr lang="en-GB"/>
        </a:p>
      </dgm:t>
    </dgm:pt>
    <dgm:pt modelId="{DFDD8BA5-5F2B-5849-8181-A1D0E30EA9C9}" type="pres">
      <dgm:prSet presAssocID="{197989EB-0920-BD48-A631-CABF762F37CB}" presName="Name0" presStyleCnt="0">
        <dgm:presLayoutVars>
          <dgm:chMax val="7"/>
          <dgm:chPref val="5"/>
        </dgm:presLayoutVars>
      </dgm:prSet>
      <dgm:spPr/>
    </dgm:pt>
    <dgm:pt modelId="{3F34BC66-5923-C347-8690-338013004463}" type="pres">
      <dgm:prSet presAssocID="{197989EB-0920-BD48-A631-CABF762F37CB}" presName="arrowNode" presStyleLbl="node1" presStyleIdx="0" presStyleCnt="1" custAng="18790563" custScaleX="105662" custScaleY="100000" custLinFactNeighborX="-14599" custLinFactNeighborY="-16591"/>
      <dgm:spPr/>
    </dgm:pt>
    <dgm:pt modelId="{34445CE1-F586-444D-9A9E-C3342384EDA8}" type="pres">
      <dgm:prSet presAssocID="{0A7F98A0-5959-6640-9BAF-0850FE9E122E}" presName="txNode1" presStyleLbl="revTx" presStyleIdx="0" presStyleCnt="1">
        <dgm:presLayoutVars>
          <dgm:bulletEnabled val="1"/>
        </dgm:presLayoutVars>
      </dgm:prSet>
      <dgm:spPr/>
    </dgm:pt>
  </dgm:ptLst>
  <dgm:cxnLst>
    <dgm:cxn modelId="{73CDEA19-CB75-D848-9167-9725A82CBE30}" srcId="{197989EB-0920-BD48-A631-CABF762F37CB}" destId="{0A7F98A0-5959-6640-9BAF-0850FE9E122E}" srcOrd="0" destOrd="0" parTransId="{4247E077-F829-554A-A0DE-AFF21BD76E4C}" sibTransId="{4AAC7C37-403B-6946-9127-2582153201E0}"/>
    <dgm:cxn modelId="{98B31EF2-426E-4D40-A814-13DB12094B11}" type="presOf" srcId="{197989EB-0920-BD48-A631-CABF762F37CB}" destId="{DFDD8BA5-5F2B-5849-8181-A1D0E30EA9C9}" srcOrd="0" destOrd="0" presId="urn:microsoft.com/office/officeart/2009/3/layout/DescendingProcess"/>
    <dgm:cxn modelId="{BF7460F3-2BFE-3145-9138-66DF0577D947}" type="presOf" srcId="{0A7F98A0-5959-6640-9BAF-0850FE9E122E}" destId="{34445CE1-F586-444D-9A9E-C3342384EDA8}" srcOrd="0" destOrd="0" presId="urn:microsoft.com/office/officeart/2009/3/layout/DescendingProcess"/>
    <dgm:cxn modelId="{5CA8F6C3-ADC7-384B-BED2-86A6EDA822BC}" type="presParOf" srcId="{DFDD8BA5-5F2B-5849-8181-A1D0E30EA9C9}" destId="{3F34BC66-5923-C347-8690-338013004463}" srcOrd="0" destOrd="0" presId="urn:microsoft.com/office/officeart/2009/3/layout/DescendingProcess"/>
    <dgm:cxn modelId="{4A69A701-A59D-334C-9F4C-26E8249CF7CA}" type="presParOf" srcId="{DFDD8BA5-5F2B-5849-8181-A1D0E30EA9C9}" destId="{34445CE1-F586-444D-9A9E-C3342384EDA8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4BC66-5923-C347-8690-338013004463}">
      <dsp:nvSpPr>
        <dsp:cNvPr id="0" name=""/>
        <dsp:cNvSpPr/>
      </dsp:nvSpPr>
      <dsp:spPr>
        <a:xfrm rot="1586937">
          <a:off x="1296608" y="33991"/>
          <a:ext cx="4590399" cy="355266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45CE1-F586-444D-9A9E-C3342384EDA8}">
      <dsp:nvSpPr>
        <dsp:cNvPr id="0" name=""/>
        <dsp:cNvSpPr/>
      </dsp:nvSpPr>
      <dsp:spPr>
        <a:xfrm>
          <a:off x="1556902" y="0"/>
          <a:ext cx="2205397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 </a:t>
          </a:r>
        </a:p>
      </dsp:txBody>
      <dsp:txXfrm>
        <a:off x="1556902" y="0"/>
        <a:ext cx="2205397" cy="866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B7B8-30B6-5C45-9AEF-9218FA81769A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4E7D-687E-B740-8FA6-0D27E3D4DCA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2031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AFD5-83F0-A140-8DF0-7E9B17B24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253DA-789A-694D-BB6B-E13C3D2AF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6F20C-17A0-5443-99AA-E3859591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B158B-5647-224E-AED4-A6CD85E9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69DBB-507D-854E-BBAB-BEF99E8D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94685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28E2-BC1E-B34B-95D9-317B1BBA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6CD78-113D-8C4E-962A-3693952B4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DE8B8-1381-7F4E-A70C-665D367E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B41CC-7C44-F84E-B7A9-19E39788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79B49-33AD-DA44-8EDE-DD239A85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31196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51FF2-B6FD-264C-9622-FF6EE93D5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FFD55-25A4-AC46-8FD0-942D44895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6655-250F-D94A-A89D-CC190E94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0FA3-5A2C-2B45-B5FB-4068CA7F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AEFC-CFBE-9041-93DF-41F88554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39281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B842-7848-DD4F-9C72-11B0B692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CEEA-F081-DD49-ABAD-8205543A6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13B2-485A-5A48-B64D-6E2F9BC6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830D2-1E14-E34F-949B-A2B643B1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1E49E-DE01-484E-93AB-B32A16AA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49117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7133-FD6D-2041-A3C6-D2E9AB1F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BFE74-C1A1-284B-B7B4-C070E4C7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6C73F-D72A-E645-A9A2-F5FAEBC4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305E-C9E8-494A-9B56-A711AD71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69EF-C86F-524D-986C-1CC90E90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11760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13C9-9637-AD44-A5B4-9CE7B211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501D7-4DC3-644B-81A9-C1DAEBDF9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1E938-A288-B648-88C1-D6DA32BDF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DB776-9EE9-9C4B-84C2-05F93DEC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91546-FF84-9945-8FFE-B0D325B2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03E21-CC75-8B46-95AB-84A941AC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68351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B28E-6AD1-3744-8AF2-0DACBF1A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B93B-012A-F14A-B30A-A67C5629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0A4F8-3ADA-9E42-B50E-5BC3974EB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5DABC-7A50-B248-A0A4-3360CF90A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1BBD4-4FB8-994C-B390-E9BCDE3B4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5E557-544F-3A4A-8AF3-442BF9A4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B7ACE7-7319-774F-83C8-7B67994C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45548-1A34-7842-9E48-EFDDC35C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0705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8B90-FEB2-6D43-91E6-D6A3E58C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2DF73-A12F-9341-A4A0-C41A52E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8A6D5-C92B-1249-96C1-C496D624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F2579-4FD4-D143-B8EC-AD6E0FB9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66113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15EF6-9C02-604E-AAFA-E4080D0B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37694-10F3-EA49-A21C-FC4ED917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44EF9-4559-CF4E-A6A0-BC6A8CE4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94649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5E06-0CAD-B34D-A9D0-4CFDB875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CFE5-E261-AB43-BA07-91B28E42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3DC9-50BA-C24D-B67F-B21990D21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9B88A-1BC6-7F48-B92A-701D549C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96E0D-7394-204B-B160-52249D90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BB6D4-1DAA-544E-8D22-B47744AB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89306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EC52-C4D5-3444-8ADA-C2656B54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2810D-062A-9749-B0B4-7EDB4FB37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B6220-946C-CF48-B39A-B7640FD43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06804-5A5E-554B-B0B9-423989E3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D1482-C748-CD48-B1C9-98321ADB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F9226-C808-4847-8C46-4CD5E833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08775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1E40C-F492-4742-B18C-59C560EF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EEC2D-0D31-5F42-BBA7-C0C6EFFF7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12C7-5F6C-724B-84A9-EDA6FD00D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1BBC-9137-CF42-836C-3C8894F9B0B5}" type="datetimeFigureOut">
              <a:rPr lang="en-PL" smtClean="0"/>
              <a:t>06/01/2022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4985-2E18-084F-B419-4D1252D9A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8CA7-5880-B646-8761-8D61C3B05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275E-C39B-EB4D-AF91-006A08AEC7F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9671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599FD-BA68-B44F-B18B-A12871097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9" b="7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B24C38-B5E8-D949-B7FB-C3FDED840601}"/>
              </a:ext>
            </a:extLst>
          </p:cNvPr>
          <p:cNvSpPr/>
          <p:nvPr/>
        </p:nvSpPr>
        <p:spPr>
          <a:xfrm>
            <a:off x="4124618" y="1650049"/>
            <a:ext cx="7484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0" dirty="0">
                <a:solidFill>
                  <a:srgbClr val="C00000"/>
                </a:solidFill>
                <a:effectLst>
                  <a:glow rad="228600">
                    <a:srgbClr val="FFFF00"/>
                  </a:glow>
                </a:effectLst>
                <a:latin typeface="Impact" panose="020B0806030902050204" pitchFamily="34" charset="0"/>
              </a:rPr>
              <a:t>MARKSIZM</a:t>
            </a:r>
            <a:endParaRPr lang="en-PL" sz="12000" dirty="0">
              <a:solidFill>
                <a:srgbClr val="C00000"/>
              </a:solidFill>
              <a:effectLst>
                <a:glow rad="228600">
                  <a:srgbClr val="FFFF00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E71CD-6533-8449-BB7B-D7CCAFE14D65}"/>
              </a:ext>
            </a:extLst>
          </p:cNvPr>
          <p:cNvSpPr/>
          <p:nvPr/>
        </p:nvSpPr>
        <p:spPr>
          <a:xfrm>
            <a:off x="3766380" y="3429000"/>
            <a:ext cx="8449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0" dirty="0">
                <a:solidFill>
                  <a:srgbClr val="C00000"/>
                </a:solidFill>
                <a:effectLst>
                  <a:glow rad="228600">
                    <a:srgbClr val="FFFF00"/>
                  </a:glow>
                </a:effectLst>
                <a:latin typeface="Impact" panose="020B0806030902050204" pitchFamily="34" charset="0"/>
              </a:rPr>
              <a:t>OBNAŻONY!</a:t>
            </a:r>
            <a:endParaRPr lang="en-PL" sz="8000" dirty="0">
              <a:solidFill>
                <a:srgbClr val="C00000"/>
              </a:solidFill>
              <a:effectLst>
                <a:glow rad="228600">
                  <a:srgbClr val="FFFF00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86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211238" y="151179"/>
            <a:ext cx="114685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Człowiek uległ kuszeniu szatana (upadłego anioła) i zapragnął uniezależnić się od Boga i wypowiedział Bogu posłuszeństwo. W wyniku tego upadku, człowiek stracił relację z Bogiem, ale oddał również w ręce szatana władzą nad światem, jaką wcześniej otrzymał od Boga. </a:t>
            </a:r>
          </a:p>
          <a:p>
            <a:pPr algn="ctr"/>
            <a:endParaRPr lang="pl-PL" sz="3500" dirty="0">
              <a:solidFill>
                <a:schemeClr val="bg1"/>
              </a:solidFill>
            </a:endParaRPr>
          </a:p>
          <a:p>
            <a:pPr algn="ctr"/>
            <a:r>
              <a:rPr lang="pl-PL" sz="3500" dirty="0">
                <a:solidFill>
                  <a:schemeClr val="bg1"/>
                </a:solidFill>
              </a:rPr>
              <a:t>Po upadku człowieka Bóg zapowiedział, że ukarze i pozbawi władzy szatana, Bóg dodał również mozół do wykonywania pracy i ból do przenoszenia życia oraz zapowiedział utratę harmonii relacji między mężczyzną, a kobietą – kobieta będzie chciała przejąć rolę mężczyzny, a mężczyzna będzie starał się nad kobietą panować…</a:t>
            </a:r>
            <a:endParaRPr lang="en-PL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39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361709" y="2921168"/>
            <a:ext cx="1146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</a:rPr>
              <a:t>życie poza ogrodem Eden</a:t>
            </a:r>
          </a:p>
        </p:txBody>
      </p:sp>
    </p:spTree>
    <p:extLst>
      <p:ext uri="{BB962C8B-B14F-4D97-AF65-F5344CB8AC3E}">
        <p14:creationId xmlns:p14="http://schemas.microsoft.com/office/powerpoint/2010/main" val="1892362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tree, outdoor, nature&#10;&#10;Description automatically generated">
            <a:extLst>
              <a:ext uri="{FF2B5EF4-FFF2-40B4-BE49-F238E27FC236}">
                <a16:creationId xmlns:a16="http://schemas.microsoft.com/office/drawing/2014/main" id="{7E24E40E-ED74-694F-8313-B683D933F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39" b="917"/>
          <a:stretch/>
        </p:blipFill>
        <p:spPr>
          <a:xfrm>
            <a:off x="-2939969" y="-1248293"/>
            <a:ext cx="17007068" cy="95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2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99EEE3-9588-AB40-B0B1-DFF63D62B6C6}"/>
              </a:ext>
            </a:extLst>
          </p:cNvPr>
          <p:cNvSpPr txBox="1"/>
          <p:nvPr/>
        </p:nvSpPr>
        <p:spPr>
          <a:xfrm>
            <a:off x="847024" y="7200720"/>
            <a:ext cx="9923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>
                <a:solidFill>
                  <a:schemeClr val="bg1"/>
                </a:solidFill>
              </a:rPr>
              <a:t>Z czego ono wynika</a:t>
            </a:r>
            <a:r>
              <a:rPr lang="en-PL" sz="800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767305" y="1228397"/>
            <a:ext cx="106573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Pomimo upadku człowieka, Bóg podtrzymał Porządek swojego Stworzenia. </a:t>
            </a:r>
          </a:p>
          <a:p>
            <a:pPr algn="ctr"/>
            <a:r>
              <a:rPr lang="pl-PL" sz="3500" dirty="0">
                <a:solidFill>
                  <a:schemeClr val="bg1"/>
                </a:solidFill>
              </a:rPr>
              <a:t>Bożą wolą jest, aby gatunek ludzki pomnażał się i zaludniał całą ziemię, a człowiek pozostaje nadal Koroną Bożego Stworzenia. Mężczyzna, kobieta i ich małżeństwo zachowują nadane przez Boga role i cele.</a:t>
            </a:r>
            <a:endParaRPr lang="en-PL" sz="3500" dirty="0">
              <a:solidFill>
                <a:schemeClr val="bg1"/>
              </a:solidFill>
            </a:endParaRPr>
          </a:p>
          <a:p>
            <a:pPr algn="ctr"/>
            <a:r>
              <a:rPr lang="pl-PL" sz="3500" dirty="0">
                <a:solidFill>
                  <a:schemeClr val="bg1"/>
                </a:solidFill>
              </a:rPr>
              <a:t>A ponadto rodzice odpowiadają za dzieci, a dzieci mają być im podległe. </a:t>
            </a:r>
            <a:endParaRPr lang="en-PL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82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99EEE3-9588-AB40-B0B1-DFF63D62B6C6}"/>
              </a:ext>
            </a:extLst>
          </p:cNvPr>
          <p:cNvSpPr txBox="1"/>
          <p:nvPr/>
        </p:nvSpPr>
        <p:spPr>
          <a:xfrm>
            <a:off x="847024" y="7200720"/>
            <a:ext cx="9923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>
                <a:solidFill>
                  <a:schemeClr val="bg1"/>
                </a:solidFill>
              </a:rPr>
              <a:t>Z czego ono wynika</a:t>
            </a:r>
            <a:r>
              <a:rPr lang="en-PL" sz="800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729204" y="1355656"/>
            <a:ext cx="1092360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Bóg chce, aby ludzie żyli w rodzinach i narodach, chce, aby podlegali ziemskim władzom i hierarchiom. Bóg dał ludziom do jedzenia rośliny i zwierzęta. Bóg umożliwia ludziom posiadanie ziemi i innych rzeczy, czyli własność, aby mogli odpowiadać za siebie i życie swoich rodzin. </a:t>
            </a:r>
          </a:p>
          <a:p>
            <a:pPr algn="ctr"/>
            <a:r>
              <a:rPr lang="pl-PL" sz="3500" dirty="0">
                <a:solidFill>
                  <a:schemeClr val="bg1"/>
                </a:solidFill>
              </a:rPr>
              <a:t>Życie jest darem od Boga, więc ma najwyższą wartość, a temu, kto je odbiera należy je również odebrać.  </a:t>
            </a:r>
            <a:endParaRPr lang="en-PL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397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729204" y="2228671"/>
            <a:ext cx="10923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dirty="0">
                <a:solidFill>
                  <a:schemeClr val="bg1"/>
                </a:solidFill>
              </a:rPr>
              <a:t>Bóg zaplanował też rozwiązanie problemu grzechu człowieka i skażenia całego Stworzenia.</a:t>
            </a:r>
            <a:endParaRPr lang="en-PL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14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sky with white clouds&#10;&#10;Description automatically generated with medium confidence">
            <a:extLst>
              <a:ext uri="{FF2B5EF4-FFF2-40B4-BE49-F238E27FC236}">
                <a16:creationId xmlns:a16="http://schemas.microsoft.com/office/drawing/2014/main" id="{F175F473-1621-D34B-A8C4-3BC986D51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6" b="11463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556139-9796-2A46-8EE4-65E772897DC5}"/>
              </a:ext>
            </a:extLst>
          </p:cNvPr>
          <p:cNvSpPr/>
          <p:nvPr/>
        </p:nvSpPr>
        <p:spPr>
          <a:xfrm>
            <a:off x="1058843" y="1739381"/>
            <a:ext cx="10074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bg1">
                    <a:lumMod val="65000"/>
                  </a:schemeClr>
                </a:solidFill>
              </a:rPr>
              <a:t>Jan 3/16   </a:t>
            </a:r>
            <a:r>
              <a:rPr lang="en-GB" sz="3000" dirty="0" err="1">
                <a:solidFill>
                  <a:schemeClr val="bg1"/>
                </a:solidFill>
              </a:rPr>
              <a:t>Albowiem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tak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Bóg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umiłował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rgbClr val="FFFF00"/>
                </a:solidFill>
              </a:rPr>
              <a:t>świat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i="1" dirty="0">
                <a:solidFill>
                  <a:srgbClr val="FFFF00"/>
                </a:solidFill>
              </a:rPr>
              <a:t>(“</a:t>
            </a:r>
            <a:r>
              <a:rPr lang="en-GB" sz="3000" i="1" dirty="0" err="1">
                <a:solidFill>
                  <a:srgbClr val="FFFF00"/>
                </a:solidFill>
              </a:rPr>
              <a:t>kosmos</a:t>
            </a:r>
            <a:r>
              <a:rPr lang="en-GB" sz="3000" i="1" dirty="0">
                <a:solidFill>
                  <a:srgbClr val="FFFF00"/>
                </a:solidFill>
              </a:rPr>
              <a:t>”) </a:t>
            </a:r>
            <a:r>
              <a:rPr lang="en-GB" sz="3000" dirty="0">
                <a:solidFill>
                  <a:schemeClr val="bg1"/>
                </a:solidFill>
              </a:rPr>
              <a:t>, </a:t>
            </a:r>
            <a:r>
              <a:rPr lang="en-GB" sz="3000" dirty="0" err="1">
                <a:solidFill>
                  <a:schemeClr val="bg1"/>
                </a:solidFill>
              </a:rPr>
              <a:t>że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Syna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swego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jednorodzonego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dał</a:t>
            </a:r>
            <a:r>
              <a:rPr lang="en-GB" sz="3000" dirty="0">
                <a:solidFill>
                  <a:schemeClr val="bg1"/>
                </a:solidFill>
              </a:rPr>
              <a:t>, aby </a:t>
            </a:r>
            <a:r>
              <a:rPr lang="en-GB" sz="3000" dirty="0" err="1">
                <a:solidFill>
                  <a:schemeClr val="bg1"/>
                </a:solidFill>
              </a:rPr>
              <a:t>każdy</a:t>
            </a:r>
            <a:r>
              <a:rPr lang="en-GB" sz="3000" dirty="0">
                <a:solidFill>
                  <a:schemeClr val="bg1"/>
                </a:solidFill>
              </a:rPr>
              <a:t>, </a:t>
            </a:r>
            <a:r>
              <a:rPr lang="en-GB" sz="3000" dirty="0" err="1">
                <a:solidFill>
                  <a:schemeClr val="bg1"/>
                </a:solidFill>
              </a:rPr>
              <a:t>kto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weń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wierzy</a:t>
            </a:r>
            <a:r>
              <a:rPr lang="en-GB" sz="3000" dirty="0">
                <a:solidFill>
                  <a:schemeClr val="bg1"/>
                </a:solidFill>
              </a:rPr>
              <a:t>, </a:t>
            </a:r>
            <a:r>
              <a:rPr lang="en-GB" sz="3000" dirty="0" err="1">
                <a:solidFill>
                  <a:schemeClr val="bg1"/>
                </a:solidFill>
              </a:rPr>
              <a:t>nie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zginął</a:t>
            </a:r>
            <a:r>
              <a:rPr lang="en-GB" sz="3000" dirty="0">
                <a:solidFill>
                  <a:schemeClr val="bg1"/>
                </a:solidFill>
              </a:rPr>
              <a:t>, ale </a:t>
            </a:r>
            <a:r>
              <a:rPr lang="en-GB" sz="3000" dirty="0" err="1">
                <a:solidFill>
                  <a:schemeClr val="bg1"/>
                </a:solidFill>
              </a:rPr>
              <a:t>miał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żywot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 err="1">
                <a:solidFill>
                  <a:schemeClr val="bg1"/>
                </a:solidFill>
              </a:rPr>
              <a:t>wieczny</a:t>
            </a:r>
            <a:r>
              <a:rPr lang="en-GB" sz="3000" dirty="0">
                <a:solidFill>
                  <a:schemeClr val="bg1"/>
                </a:solidFill>
              </a:rPr>
              <a:t>."</a:t>
            </a:r>
            <a:endParaRPr lang="en-P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55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9EEE3-9588-AB40-B0B1-DFF63D62B6C6}"/>
              </a:ext>
            </a:extLst>
          </p:cNvPr>
          <p:cNvSpPr txBox="1"/>
          <p:nvPr/>
        </p:nvSpPr>
        <p:spPr>
          <a:xfrm>
            <a:off x="847024" y="7200720"/>
            <a:ext cx="9923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>
                <a:solidFill>
                  <a:schemeClr val="bg1"/>
                </a:solidFill>
              </a:rPr>
              <a:t>Z czego ono wynika</a:t>
            </a:r>
            <a:r>
              <a:rPr lang="en-PL" sz="800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544009" y="2567226"/>
            <a:ext cx="109236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dirty="0">
                <a:solidFill>
                  <a:schemeClr val="bg1"/>
                </a:solidFill>
              </a:rPr>
              <a:t>…a co robi szatan?</a:t>
            </a:r>
            <a:endParaRPr lang="en-PL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41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96A6C1-8731-8A48-BCC3-3190939A6941}"/>
              </a:ext>
            </a:extLst>
          </p:cNvPr>
          <p:cNvSpPr txBox="1"/>
          <p:nvPr/>
        </p:nvSpPr>
        <p:spPr>
          <a:xfrm>
            <a:off x="455346" y="1608020"/>
            <a:ext cx="11281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…Uświadom sobie, że w naszych czasach żyje więcej ludzi, niż wcześniej przez całą historie do XX w. czyli ludzie zaludnili ziemię, tak naprawdę …dopiero teraz!</a:t>
            </a:r>
            <a:endParaRPr lang="en-PL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534365" y="221020"/>
            <a:ext cx="11123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Szatan, władca świata stoi za „myśleniem  świata” od dnia, w którym Adam i Ewa oddali mu władzę.</a:t>
            </a:r>
            <a:endParaRPr lang="en-PL" sz="4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F44FA-CA14-8048-81F3-BA1FCC0E3352}"/>
              </a:ext>
            </a:extLst>
          </p:cNvPr>
          <p:cNvSpPr txBox="1"/>
          <p:nvPr/>
        </p:nvSpPr>
        <p:spPr>
          <a:xfrm>
            <a:off x="399478" y="3664930"/>
            <a:ext cx="11393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W ostatnich 200 latach, dopiero gdy ziemia jest zaludniona, system tego świata zaczął wykluczać istnienie Boga Stwórcy i odrzucać </a:t>
            </a:r>
            <a:r>
              <a:rPr lang="pl-PL" sz="4000" dirty="0">
                <a:solidFill>
                  <a:srgbClr val="FFFF00"/>
                </a:solidFill>
              </a:rPr>
              <a:t>Boży Porządek Stworzenia</a:t>
            </a:r>
            <a:r>
              <a:rPr lang="pl-PL" sz="4000" dirty="0">
                <a:solidFill>
                  <a:schemeClr val="bg1"/>
                </a:solidFill>
              </a:rPr>
              <a:t>, którego wcześniej w takim stopniu nie kwestionował…</a:t>
            </a:r>
            <a:endParaRPr lang="en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73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DE68D-54F0-9D40-B2B2-A36954AA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190" y="1235226"/>
            <a:ext cx="8237620" cy="54313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8B1789-BBC7-794A-9A10-1FB2FAAF4447}"/>
              </a:ext>
            </a:extLst>
          </p:cNvPr>
          <p:cNvSpPr/>
          <p:nvPr/>
        </p:nvSpPr>
        <p:spPr>
          <a:xfrm>
            <a:off x="2313393" y="110423"/>
            <a:ext cx="75652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L" sz="6000" dirty="0">
                <a:solidFill>
                  <a:schemeClr val="bg1"/>
                </a:solidFill>
              </a:rPr>
              <a:t>POPULACJA W HISTORII</a:t>
            </a:r>
            <a:endParaRPr lang="en-PL" sz="6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FE2B8-9010-6D4C-A4E2-C2EEC562F974}"/>
              </a:ext>
            </a:extLst>
          </p:cNvPr>
          <p:cNvSpPr/>
          <p:nvPr/>
        </p:nvSpPr>
        <p:spPr>
          <a:xfrm>
            <a:off x="9218430" y="3215627"/>
            <a:ext cx="438800" cy="2536586"/>
          </a:xfrm>
          <a:prstGeom prst="rect">
            <a:avLst/>
          </a:prstGeom>
          <a:solidFill>
            <a:srgbClr val="00B050">
              <a:alpha val="335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8E6E0A-B3EB-A74B-8A12-6886EB627992}"/>
              </a:ext>
            </a:extLst>
          </p:cNvPr>
          <p:cNvSpPr/>
          <p:nvPr/>
        </p:nvSpPr>
        <p:spPr>
          <a:xfrm>
            <a:off x="4657213" y="4680445"/>
            <a:ext cx="5100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L" sz="5000" dirty="0"/>
              <a:t>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9972C4-9C2C-EE4D-8298-4114900312E8}"/>
              </a:ext>
            </a:extLst>
          </p:cNvPr>
          <p:cNvCxnSpPr>
            <a:cxnSpLocks/>
          </p:cNvCxnSpPr>
          <p:nvPr/>
        </p:nvCxnSpPr>
        <p:spPr>
          <a:xfrm>
            <a:off x="4901618" y="5374757"/>
            <a:ext cx="0" cy="435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46BBF7-BB3F-8D41-8C8A-FBA7D5AC33C1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8867562" y="5013249"/>
            <a:ext cx="0" cy="796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AD5DD4B-3340-7E4E-83EA-5337A642807A}"/>
              </a:ext>
            </a:extLst>
          </p:cNvPr>
          <p:cNvSpPr/>
          <p:nvPr/>
        </p:nvSpPr>
        <p:spPr>
          <a:xfrm>
            <a:off x="8388410" y="4674692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L" sz="1600" dirty="0"/>
              <a:t>DARWIN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1262E0-542E-AE46-83FD-6D194E88765A}"/>
              </a:ext>
            </a:extLst>
          </p:cNvPr>
          <p:cNvSpPr/>
          <p:nvPr/>
        </p:nvSpPr>
        <p:spPr>
          <a:xfrm>
            <a:off x="8445414" y="4482747"/>
            <a:ext cx="790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L" sz="1600" dirty="0"/>
              <a:t>MARKS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11269D-EE2B-B949-AA5F-70CA3790EBDD}"/>
              </a:ext>
            </a:extLst>
          </p:cNvPr>
          <p:cNvSpPr/>
          <p:nvPr/>
        </p:nvSpPr>
        <p:spPr>
          <a:xfrm>
            <a:off x="9201409" y="5197847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L" sz="1600" dirty="0"/>
              <a:t>100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F01A20-7FFC-7640-9C4E-404F36A42201}"/>
              </a:ext>
            </a:extLst>
          </p:cNvPr>
          <p:cNvSpPr/>
          <p:nvPr/>
        </p:nvSpPr>
        <p:spPr>
          <a:xfrm>
            <a:off x="8569850" y="5809812"/>
            <a:ext cx="595423" cy="635000"/>
          </a:xfrm>
          <a:prstGeom prst="ellipse">
            <a:avLst/>
          </a:prstGeom>
          <a:solidFill>
            <a:srgbClr val="00B050">
              <a:alpha val="387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57D994-E9B5-7A47-B501-B109914AFE78}"/>
              </a:ext>
            </a:extLst>
          </p:cNvPr>
          <p:cNvSpPr/>
          <p:nvPr/>
        </p:nvSpPr>
        <p:spPr>
          <a:xfrm>
            <a:off x="4571866" y="5809812"/>
            <a:ext cx="595423" cy="635000"/>
          </a:xfrm>
          <a:prstGeom prst="ellipse">
            <a:avLst/>
          </a:prstGeom>
          <a:solidFill>
            <a:srgbClr val="00B050">
              <a:alpha val="387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34C8C54-38C9-1D42-9EF4-166A07B72363}"/>
              </a:ext>
            </a:extLst>
          </p:cNvPr>
          <p:cNvSpPr/>
          <p:nvPr/>
        </p:nvSpPr>
        <p:spPr>
          <a:xfrm>
            <a:off x="9658350" y="2317750"/>
            <a:ext cx="139700" cy="1238250"/>
          </a:xfrm>
          <a:custGeom>
            <a:avLst/>
            <a:gdLst>
              <a:gd name="connsiteX0" fmla="*/ 12700 w 139700"/>
              <a:gd name="connsiteY0" fmla="*/ 1231900 h 1238250"/>
              <a:gd name="connsiteX1" fmla="*/ 139700 w 139700"/>
              <a:gd name="connsiteY1" fmla="*/ 1231900 h 1238250"/>
              <a:gd name="connsiteX2" fmla="*/ 139700 w 139700"/>
              <a:gd name="connsiteY2" fmla="*/ 0 h 1238250"/>
              <a:gd name="connsiteX3" fmla="*/ 0 w 139700"/>
              <a:gd name="connsiteY3" fmla="*/ 0 h 1238250"/>
              <a:gd name="connsiteX4" fmla="*/ 0 w 139700"/>
              <a:gd name="connsiteY4" fmla="*/ 1238250 h 1238250"/>
              <a:gd name="connsiteX5" fmla="*/ 107950 w 139700"/>
              <a:gd name="connsiteY5" fmla="*/ 1238250 h 1238250"/>
              <a:gd name="connsiteX6" fmla="*/ 12700 w 139700"/>
              <a:gd name="connsiteY6" fmla="*/ 123190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00" h="1238250">
                <a:moveTo>
                  <a:pt x="12700" y="1231900"/>
                </a:moveTo>
                <a:lnTo>
                  <a:pt x="139700" y="1231900"/>
                </a:lnTo>
                <a:lnTo>
                  <a:pt x="139700" y="0"/>
                </a:lnTo>
                <a:lnTo>
                  <a:pt x="0" y="0"/>
                </a:lnTo>
                <a:lnTo>
                  <a:pt x="0" y="1238250"/>
                </a:lnTo>
                <a:lnTo>
                  <a:pt x="107950" y="1238250"/>
                </a:lnTo>
                <a:lnTo>
                  <a:pt x="12700" y="1231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59D19C-0D9C-9B4E-9232-2A79753479F7}"/>
              </a:ext>
            </a:extLst>
          </p:cNvPr>
          <p:cNvSpPr/>
          <p:nvPr/>
        </p:nvSpPr>
        <p:spPr>
          <a:xfrm>
            <a:off x="9798050" y="1860550"/>
            <a:ext cx="41676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0AFA075-AAFA-EC42-9582-5A1DE0B6F536}"/>
              </a:ext>
            </a:extLst>
          </p:cNvPr>
          <p:cNvSpPr/>
          <p:nvPr/>
        </p:nvSpPr>
        <p:spPr>
          <a:xfrm>
            <a:off x="9604350" y="3215627"/>
            <a:ext cx="136000" cy="127000"/>
          </a:xfrm>
          <a:prstGeom prst="ellipse">
            <a:avLst/>
          </a:prstGeom>
          <a:solidFill>
            <a:srgbClr val="0070C0">
              <a:alpha val="839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4E3538-2979-714E-ABF9-517789B9908B}"/>
              </a:ext>
            </a:extLst>
          </p:cNvPr>
          <p:cNvSpPr/>
          <p:nvPr/>
        </p:nvSpPr>
        <p:spPr>
          <a:xfrm>
            <a:off x="9253386" y="5397901"/>
            <a:ext cx="401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L" sz="1200" dirty="0"/>
              <a:t>LAT</a:t>
            </a:r>
          </a:p>
        </p:txBody>
      </p:sp>
    </p:spTree>
    <p:extLst>
      <p:ext uri="{BB962C8B-B14F-4D97-AF65-F5344CB8AC3E}">
        <p14:creationId xmlns:p14="http://schemas.microsoft.com/office/powerpoint/2010/main" val="1011633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FF646CFE-50AD-F248-81AA-E781D4423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 rot="16200000">
            <a:off x="2666998" y="-2667000"/>
            <a:ext cx="6858003" cy="12192004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103389C-8535-5747-85E6-C0440A653AE1}"/>
              </a:ext>
            </a:extLst>
          </p:cNvPr>
          <p:cNvSpPr txBox="1">
            <a:spLocks/>
          </p:cNvSpPr>
          <p:nvPr/>
        </p:nvSpPr>
        <p:spPr>
          <a:xfrm>
            <a:off x="244996" y="1584128"/>
            <a:ext cx="11702005" cy="28795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dirty="0">
                <a:solidFill>
                  <a:srgbClr val="FFFF00"/>
                </a:solidFill>
                <a:latin typeface="+mn-lt"/>
              </a:rPr>
              <a:t>MARKSIZM OBNAŻONY</a:t>
            </a:r>
          </a:p>
          <a:p>
            <a:pPr algn="ctr"/>
            <a:r>
              <a:rPr lang="pl-PL" sz="5000" dirty="0">
                <a:solidFill>
                  <a:schemeClr val="bg1"/>
                </a:solidFill>
                <a:latin typeface="+mn-lt"/>
              </a:rPr>
              <a:t> </a:t>
            </a:r>
            <a:endParaRPr lang="pl-PL" sz="5000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pl-PL" sz="5000" dirty="0">
                <a:solidFill>
                  <a:schemeClr val="bg1"/>
                </a:solidFill>
                <a:latin typeface="+mn-lt"/>
              </a:rPr>
              <a:t>…MARKSIZM to totalne narzędzie szatana do odwracania Bożego Porządku Stworzenia, </a:t>
            </a:r>
          </a:p>
          <a:p>
            <a:pPr algn="ctr"/>
            <a:r>
              <a:rPr lang="pl-PL" sz="5000" dirty="0">
                <a:solidFill>
                  <a:schemeClr val="bg1"/>
                </a:solidFill>
                <a:latin typeface="+mn-lt"/>
              </a:rPr>
              <a:t>…u kresu tej ery świata.</a:t>
            </a:r>
          </a:p>
        </p:txBody>
      </p:sp>
    </p:spTree>
    <p:extLst>
      <p:ext uri="{BB962C8B-B14F-4D97-AF65-F5344CB8AC3E}">
        <p14:creationId xmlns:p14="http://schemas.microsoft.com/office/powerpoint/2010/main" val="3374091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82CB29F4-E104-9747-B568-26669FF2D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20" y="0"/>
            <a:ext cx="10168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9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9EEE3-9588-AB40-B0B1-DFF63D62B6C6}"/>
              </a:ext>
            </a:extLst>
          </p:cNvPr>
          <p:cNvSpPr txBox="1"/>
          <p:nvPr/>
        </p:nvSpPr>
        <p:spPr>
          <a:xfrm>
            <a:off x="1025917" y="962024"/>
            <a:ext cx="99238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>
                <a:solidFill>
                  <a:schemeClr val="bg1"/>
                </a:solidFill>
              </a:rPr>
              <a:t>Aby zburzyć </a:t>
            </a:r>
            <a:r>
              <a:rPr lang="pl-PL" sz="8000" dirty="0">
                <a:solidFill>
                  <a:srgbClr val="FFFF00"/>
                </a:solidFill>
              </a:rPr>
              <a:t>Boży Porządek Stworzenia</a:t>
            </a:r>
            <a:r>
              <a:rPr lang="pl-PL" sz="8000" dirty="0">
                <a:solidFill>
                  <a:schemeClr val="bg1"/>
                </a:solidFill>
              </a:rPr>
              <a:t> trzeba  zanegować istnienie samego Boga!</a:t>
            </a:r>
            <a:endParaRPr lang="en-PL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93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C8B4A4C-A7EF-1848-8F1B-2E2C795AB211}"/>
              </a:ext>
            </a:extLst>
          </p:cNvPr>
          <p:cNvSpPr/>
          <p:nvPr/>
        </p:nvSpPr>
        <p:spPr>
          <a:xfrm>
            <a:off x="1178293" y="174503"/>
            <a:ext cx="5087871" cy="55399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4D62F-ECC6-6045-8ABC-69543DEADDA6}"/>
              </a:ext>
            </a:extLst>
          </p:cNvPr>
          <p:cNvSpPr/>
          <p:nvPr/>
        </p:nvSpPr>
        <p:spPr>
          <a:xfrm>
            <a:off x="877621" y="4961038"/>
            <a:ext cx="5770067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28F9F9-57B5-F141-BE5E-00FEE80E2519}"/>
              </a:ext>
            </a:extLst>
          </p:cNvPr>
          <p:cNvSpPr/>
          <p:nvPr/>
        </p:nvSpPr>
        <p:spPr>
          <a:xfrm>
            <a:off x="8138160" y="4944323"/>
            <a:ext cx="3216998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4" name="Picture 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567C896A-2056-9642-8103-C73C9324BE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415" y="856002"/>
            <a:ext cx="2769089" cy="4039737"/>
          </a:xfrm>
          <a:prstGeom prst="rect">
            <a:avLst/>
          </a:prstGeom>
        </p:spPr>
      </p:pic>
      <p:pic>
        <p:nvPicPr>
          <p:cNvPr id="6" name="Picture 5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992B0F8B-1757-394D-93F2-74CE432634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38160" y="856002"/>
            <a:ext cx="3175233" cy="4039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63143-CAFD-7842-9655-66B291884F7F}"/>
              </a:ext>
            </a:extLst>
          </p:cNvPr>
          <p:cNvSpPr txBox="1"/>
          <p:nvPr/>
        </p:nvSpPr>
        <p:spPr>
          <a:xfrm>
            <a:off x="8403966" y="4920004"/>
            <a:ext cx="26543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5500" dirty="0">
                <a:solidFill>
                  <a:schemeClr val="bg1"/>
                </a:solidFill>
              </a:rPr>
              <a:t>DARWIN</a:t>
            </a:r>
          </a:p>
        </p:txBody>
      </p:sp>
      <p:pic>
        <p:nvPicPr>
          <p:cNvPr id="11" name="Picture 10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EC898380-3163-DE41-B206-659F506EC0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6506" y="856002"/>
            <a:ext cx="2887180" cy="4039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3DED03-B4D2-4743-B105-F637928357BE}"/>
              </a:ext>
            </a:extLst>
          </p:cNvPr>
          <p:cNvSpPr txBox="1"/>
          <p:nvPr/>
        </p:nvSpPr>
        <p:spPr>
          <a:xfrm>
            <a:off x="1001160" y="4920004"/>
            <a:ext cx="226395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5500" dirty="0">
                <a:solidFill>
                  <a:schemeClr val="bg1"/>
                </a:solidFill>
              </a:rPr>
              <a:t>MARKS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BAE8A-9D89-304C-B358-A575557C8947}"/>
              </a:ext>
            </a:extLst>
          </p:cNvPr>
          <p:cNvSpPr txBox="1"/>
          <p:nvPr/>
        </p:nvSpPr>
        <p:spPr>
          <a:xfrm>
            <a:off x="4176422" y="4912185"/>
            <a:ext cx="239520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5500" dirty="0">
                <a:solidFill>
                  <a:schemeClr val="bg1"/>
                </a:solidFill>
              </a:rPr>
              <a:t>ENGELS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28411-A385-F644-897D-801799B01938}"/>
              </a:ext>
            </a:extLst>
          </p:cNvPr>
          <p:cNvSpPr txBox="1"/>
          <p:nvPr/>
        </p:nvSpPr>
        <p:spPr>
          <a:xfrm>
            <a:off x="9121923" y="5813003"/>
            <a:ext cx="135165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500" dirty="0">
                <a:solidFill>
                  <a:schemeClr val="bg1"/>
                </a:solidFill>
              </a:rPr>
              <a:t>1859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447904-958E-F041-B43C-E3CEE19C680A}"/>
              </a:ext>
            </a:extLst>
          </p:cNvPr>
          <p:cNvSpPr txBox="1"/>
          <p:nvPr/>
        </p:nvSpPr>
        <p:spPr>
          <a:xfrm>
            <a:off x="1443400" y="5829448"/>
            <a:ext cx="45576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500" dirty="0">
                <a:solidFill>
                  <a:schemeClr val="bg1"/>
                </a:solidFill>
              </a:rPr>
              <a:t>1848 - 1867 - 1884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6793D-CB6F-AF4B-841F-DFC3C9186447}"/>
              </a:ext>
            </a:extLst>
          </p:cNvPr>
          <p:cNvSpPr txBox="1"/>
          <p:nvPr/>
        </p:nvSpPr>
        <p:spPr>
          <a:xfrm>
            <a:off x="383911" y="6504910"/>
            <a:ext cx="7007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MANIFEST KOMUNISTYCZNY  -  KAPITAŁ  -  O POCHODZENIU RODZINY, WŁASNOŚCI I PAŃSTWA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809CFD-292F-AF43-9320-C9F93A1AB950}"/>
              </a:ext>
            </a:extLst>
          </p:cNvPr>
          <p:cNvSpPr txBox="1"/>
          <p:nvPr/>
        </p:nvSpPr>
        <p:spPr>
          <a:xfrm>
            <a:off x="8580139" y="6509803"/>
            <a:ext cx="242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 POWSTAWANIU GATUNKÓW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E7BD7B-1D66-0349-AAAC-7886DF7AD01A}"/>
              </a:ext>
            </a:extLst>
          </p:cNvPr>
          <p:cNvSpPr txBox="1"/>
          <p:nvPr/>
        </p:nvSpPr>
        <p:spPr>
          <a:xfrm>
            <a:off x="1311822" y="182726"/>
            <a:ext cx="4901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000" dirty="0"/>
              <a:t>ODWRACAJĄ BOŻY PORZĄDEK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9D262D2-E06D-514B-9E0E-BFF874F37270}"/>
              </a:ext>
            </a:extLst>
          </p:cNvPr>
          <p:cNvSpPr/>
          <p:nvPr/>
        </p:nvSpPr>
        <p:spPr>
          <a:xfrm>
            <a:off x="8357628" y="182726"/>
            <a:ext cx="2700719" cy="55399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9FFC9B-BE36-504B-A691-44F2108BC1CB}"/>
              </a:ext>
            </a:extLst>
          </p:cNvPr>
          <p:cNvSpPr txBox="1"/>
          <p:nvPr/>
        </p:nvSpPr>
        <p:spPr>
          <a:xfrm>
            <a:off x="8534211" y="182726"/>
            <a:ext cx="24248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000" dirty="0"/>
              <a:t>NEGUJE BOGA</a:t>
            </a:r>
          </a:p>
        </p:txBody>
      </p:sp>
    </p:spTree>
    <p:extLst>
      <p:ext uri="{BB962C8B-B14F-4D97-AF65-F5344CB8AC3E}">
        <p14:creationId xmlns:p14="http://schemas.microsoft.com/office/powerpoint/2010/main" val="4083161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96A6C1-8731-8A48-BCC3-3190939A6941}"/>
              </a:ext>
            </a:extLst>
          </p:cNvPr>
          <p:cNvSpPr txBox="1"/>
          <p:nvPr/>
        </p:nvSpPr>
        <p:spPr>
          <a:xfrm>
            <a:off x="3195092" y="784591"/>
            <a:ext cx="59429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0000" dirty="0">
                <a:solidFill>
                  <a:schemeClr val="bg1"/>
                </a:solidFill>
              </a:rPr>
              <a:t>EWOLUCJA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7BCED-9D7B-9047-8E3C-B424189EC977}"/>
              </a:ext>
            </a:extLst>
          </p:cNvPr>
          <p:cNvSpPr txBox="1"/>
          <p:nvPr/>
        </p:nvSpPr>
        <p:spPr>
          <a:xfrm>
            <a:off x="2593823" y="2425299"/>
            <a:ext cx="7496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0000" dirty="0">
                <a:solidFill>
                  <a:schemeClr val="bg1"/>
                </a:solidFill>
              </a:rPr>
              <a:t>MATERIALIZM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D6D0B-0089-8E40-AE7E-89D92958A4EB}"/>
              </a:ext>
            </a:extLst>
          </p:cNvPr>
          <p:cNvSpPr txBox="1"/>
          <p:nvPr/>
        </p:nvSpPr>
        <p:spPr>
          <a:xfrm>
            <a:off x="3349254" y="4095954"/>
            <a:ext cx="59858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0000" dirty="0">
                <a:solidFill>
                  <a:schemeClr val="bg1"/>
                </a:solidFill>
              </a:rPr>
              <a:t>MARKSIZM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68CD5-82A2-2049-9E9D-5D26B7ACBB8D}"/>
              </a:ext>
            </a:extLst>
          </p:cNvPr>
          <p:cNvSpPr txBox="1"/>
          <p:nvPr/>
        </p:nvSpPr>
        <p:spPr>
          <a:xfrm>
            <a:off x="242489" y="4596091"/>
            <a:ext cx="29526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500" dirty="0">
                <a:solidFill>
                  <a:schemeClr val="bg1"/>
                </a:solidFill>
              </a:rPr>
              <a:t>EKONOMICZNY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B399D-EB29-A84D-9D86-41A80FF3BFD4}"/>
              </a:ext>
            </a:extLst>
          </p:cNvPr>
          <p:cNvSpPr txBox="1"/>
          <p:nvPr/>
        </p:nvSpPr>
        <p:spPr>
          <a:xfrm>
            <a:off x="9335123" y="4596091"/>
            <a:ext cx="25103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500" dirty="0">
                <a:solidFill>
                  <a:schemeClr val="bg1"/>
                </a:solidFill>
              </a:rPr>
              <a:t>KULTUROWY</a:t>
            </a:r>
          </a:p>
        </p:txBody>
      </p:sp>
    </p:spTree>
    <p:extLst>
      <p:ext uri="{BB962C8B-B14F-4D97-AF65-F5344CB8AC3E}">
        <p14:creationId xmlns:p14="http://schemas.microsoft.com/office/powerpoint/2010/main" val="1948535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95D1E0-5834-6E47-AF56-0DD8C0C03EA8}"/>
              </a:ext>
            </a:extLst>
          </p:cNvPr>
          <p:cNvSpPr/>
          <p:nvPr/>
        </p:nvSpPr>
        <p:spPr>
          <a:xfrm>
            <a:off x="1253729" y="570618"/>
            <a:ext cx="9684542" cy="1670655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6A6C1-8731-8A48-BCC3-3190939A6941}"/>
              </a:ext>
            </a:extLst>
          </p:cNvPr>
          <p:cNvSpPr txBox="1"/>
          <p:nvPr/>
        </p:nvSpPr>
        <p:spPr>
          <a:xfrm>
            <a:off x="1428055" y="589163"/>
            <a:ext cx="93358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0000" dirty="0">
                <a:solidFill>
                  <a:schemeClr val="bg1"/>
                </a:solidFill>
              </a:rPr>
              <a:t>NOWY CZŁOWIEK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7BCED-9D7B-9047-8E3C-B424189EC977}"/>
              </a:ext>
            </a:extLst>
          </p:cNvPr>
          <p:cNvSpPr txBox="1"/>
          <p:nvPr/>
        </p:nvSpPr>
        <p:spPr>
          <a:xfrm>
            <a:off x="707024" y="2190922"/>
            <a:ext cx="107779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0000" dirty="0">
                <a:solidFill>
                  <a:srgbClr val="FFFF00"/>
                </a:solidFill>
              </a:rPr>
              <a:t>EMANCYPACJA OD…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68CD5-82A2-2049-9E9D-5D26B7ACBB8D}"/>
              </a:ext>
            </a:extLst>
          </p:cNvPr>
          <p:cNvSpPr txBox="1"/>
          <p:nvPr/>
        </p:nvSpPr>
        <p:spPr>
          <a:xfrm>
            <a:off x="2292452" y="3761731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RELIGII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B399D-EB29-A84D-9D86-41A80FF3BFD4}"/>
              </a:ext>
            </a:extLst>
          </p:cNvPr>
          <p:cNvSpPr txBox="1"/>
          <p:nvPr/>
        </p:nvSpPr>
        <p:spPr>
          <a:xfrm>
            <a:off x="2280620" y="5681223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PŁCI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21A78-D21C-2948-86D6-4A8FBFF44EEC}"/>
              </a:ext>
            </a:extLst>
          </p:cNvPr>
          <p:cNvSpPr txBox="1"/>
          <p:nvPr/>
        </p:nvSpPr>
        <p:spPr>
          <a:xfrm>
            <a:off x="2292452" y="4413699"/>
            <a:ext cx="2060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RODZINY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A4767-F659-B94B-9011-170B9C4E8691}"/>
              </a:ext>
            </a:extLst>
          </p:cNvPr>
          <p:cNvSpPr txBox="1"/>
          <p:nvPr/>
        </p:nvSpPr>
        <p:spPr>
          <a:xfrm>
            <a:off x="2292452" y="5075420"/>
            <a:ext cx="3176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MAŁŻEŃSTWA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17A0C-E52D-CC48-9519-3337D48FC539}"/>
              </a:ext>
            </a:extLst>
          </p:cNvPr>
          <p:cNvSpPr txBox="1"/>
          <p:nvPr/>
        </p:nvSpPr>
        <p:spPr>
          <a:xfrm>
            <a:off x="6965606" y="5518018"/>
            <a:ext cx="225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PAŃSTWA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ED791-CA40-7D48-9D41-2AA11ADB9E2E}"/>
              </a:ext>
            </a:extLst>
          </p:cNvPr>
          <p:cNvSpPr txBox="1"/>
          <p:nvPr/>
        </p:nvSpPr>
        <p:spPr>
          <a:xfrm>
            <a:off x="6965606" y="4922272"/>
            <a:ext cx="2071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NARODU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0F0A-E429-1E4D-8F55-CAA6FD3F8017}"/>
              </a:ext>
            </a:extLst>
          </p:cNvPr>
          <p:cNvSpPr txBox="1"/>
          <p:nvPr/>
        </p:nvSpPr>
        <p:spPr>
          <a:xfrm>
            <a:off x="6965606" y="3718009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KLAS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F01C7D-F47F-A843-93D5-B619DB68442C}"/>
              </a:ext>
            </a:extLst>
          </p:cNvPr>
          <p:cNvSpPr txBox="1"/>
          <p:nvPr/>
        </p:nvSpPr>
        <p:spPr>
          <a:xfrm>
            <a:off x="6964082" y="4311471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WŁASNOŚCI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B06314-29BE-354E-AC45-59C056B642EB}"/>
              </a:ext>
            </a:extLst>
          </p:cNvPr>
          <p:cNvSpPr txBox="1"/>
          <p:nvPr/>
        </p:nvSpPr>
        <p:spPr>
          <a:xfrm>
            <a:off x="3829932" y="4036319"/>
            <a:ext cx="17171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500" dirty="0">
                <a:solidFill>
                  <a:schemeClr val="bg1"/>
                </a:solidFill>
              </a:rPr>
              <a:t>TRENSCENDENTNEJ</a:t>
            </a:r>
          </a:p>
        </p:txBody>
      </p:sp>
    </p:spTree>
    <p:extLst>
      <p:ext uri="{BB962C8B-B14F-4D97-AF65-F5344CB8AC3E}">
        <p14:creationId xmlns:p14="http://schemas.microsoft.com/office/powerpoint/2010/main" val="3380278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BCEF6E-9DF6-604B-A841-1508072D72AD}"/>
              </a:ext>
            </a:extLst>
          </p:cNvPr>
          <p:cNvSpPr/>
          <p:nvPr/>
        </p:nvSpPr>
        <p:spPr>
          <a:xfrm>
            <a:off x="2661568" y="2622275"/>
            <a:ext cx="6868863" cy="1313926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4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6A6C1-8731-8A48-BCC3-3190939A6941}"/>
              </a:ext>
            </a:extLst>
          </p:cNvPr>
          <p:cNvSpPr txBox="1"/>
          <p:nvPr/>
        </p:nvSpPr>
        <p:spPr>
          <a:xfrm>
            <a:off x="3122268" y="2691253"/>
            <a:ext cx="612828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6500" dirty="0">
                <a:solidFill>
                  <a:schemeClr val="bg1"/>
                </a:solidFill>
              </a:rPr>
              <a:t>NOWY CZŁOWIEK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7BCED-9D7B-9047-8E3C-B424189EC977}"/>
              </a:ext>
            </a:extLst>
          </p:cNvPr>
          <p:cNvSpPr txBox="1"/>
          <p:nvPr/>
        </p:nvSpPr>
        <p:spPr>
          <a:xfrm>
            <a:off x="2380398" y="249273"/>
            <a:ext cx="79081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0000" dirty="0">
                <a:solidFill>
                  <a:srgbClr val="FFFF00"/>
                </a:solidFill>
              </a:rPr>
              <a:t>EMANCYPACJA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68CD5-82A2-2049-9E9D-5D26B7ACBB8D}"/>
              </a:ext>
            </a:extLst>
          </p:cNvPr>
          <p:cNvSpPr txBox="1"/>
          <p:nvPr/>
        </p:nvSpPr>
        <p:spPr>
          <a:xfrm>
            <a:off x="3427062" y="1763792"/>
            <a:ext cx="5037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…OD LUDZKIEJ NATURY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0B88E-5B73-9846-81B0-50FFC39FDA87}"/>
              </a:ext>
            </a:extLst>
          </p:cNvPr>
          <p:cNvSpPr txBox="1"/>
          <p:nvPr/>
        </p:nvSpPr>
        <p:spPr>
          <a:xfrm>
            <a:off x="484975" y="4086798"/>
            <a:ext cx="114028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… O PŁYNNEJ TOŻSAMOŚCI, NA BIEŻĄCO KREOWANEJ </a:t>
            </a:r>
          </a:p>
          <a:p>
            <a:pPr algn="ctr"/>
            <a:r>
              <a:rPr lang="en-PL" sz="4000" dirty="0">
                <a:solidFill>
                  <a:schemeClr val="bg1"/>
                </a:solidFill>
              </a:rPr>
              <a:t>PRZEZ NIEGO SAMEGO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6EA77-6EB9-8B49-8C97-431551C8427A}"/>
              </a:ext>
            </a:extLst>
          </p:cNvPr>
          <p:cNvSpPr txBox="1"/>
          <p:nvPr/>
        </p:nvSpPr>
        <p:spPr>
          <a:xfrm>
            <a:off x="3115216" y="5559282"/>
            <a:ext cx="61353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i="1" dirty="0">
                <a:solidFill>
                  <a:schemeClr val="bg1"/>
                </a:solidFill>
              </a:rPr>
              <a:t>A</a:t>
            </a:r>
            <a:r>
              <a:rPr lang="en-PL" sz="2500" i="1" dirty="0">
                <a:solidFill>
                  <a:schemeClr val="bg1"/>
                </a:solidFill>
              </a:rPr>
              <a:t>le M oferuje tylko uwolnienie, tylko negację, </a:t>
            </a:r>
          </a:p>
          <a:p>
            <a:pPr algn="ctr"/>
            <a:r>
              <a:rPr lang="en-PL" sz="2500" i="1" dirty="0">
                <a:solidFill>
                  <a:schemeClr val="bg1"/>
                </a:solidFill>
              </a:rPr>
              <a:t>żadnej pozytywnej wizji…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C93C26-D665-EC4E-82C3-F57F9B3141EF}"/>
              </a:ext>
            </a:extLst>
          </p:cNvPr>
          <p:cNvSpPr txBox="1"/>
          <p:nvPr/>
        </p:nvSpPr>
        <p:spPr>
          <a:xfrm>
            <a:off x="9395783" y="6026726"/>
            <a:ext cx="2650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… tyle teorii</a:t>
            </a:r>
          </a:p>
        </p:txBody>
      </p:sp>
      <p:pic>
        <p:nvPicPr>
          <p:cNvPr id="17" name="Picture 16" descr="A picture containing person, person, suit, old&#10;&#10;Description automatically generated">
            <a:extLst>
              <a:ext uri="{FF2B5EF4-FFF2-40B4-BE49-F238E27FC236}">
                <a16:creationId xmlns:a16="http://schemas.microsoft.com/office/drawing/2014/main" id="{6AA01883-2847-F64E-8E2F-C14988CC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07270" y="6061959"/>
            <a:ext cx="436309" cy="43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BCEF6E-9DF6-604B-A841-1508072D72AD}"/>
              </a:ext>
            </a:extLst>
          </p:cNvPr>
          <p:cNvSpPr/>
          <p:nvPr/>
        </p:nvSpPr>
        <p:spPr>
          <a:xfrm>
            <a:off x="4571806" y="2194626"/>
            <a:ext cx="3048388" cy="1313926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4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6A6C1-8731-8A48-BCC3-3190939A6941}"/>
              </a:ext>
            </a:extLst>
          </p:cNvPr>
          <p:cNvSpPr txBox="1"/>
          <p:nvPr/>
        </p:nvSpPr>
        <p:spPr>
          <a:xfrm>
            <a:off x="4833475" y="2057621"/>
            <a:ext cx="25250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9000" dirty="0">
                <a:solidFill>
                  <a:schemeClr val="bg1"/>
                </a:solidFill>
              </a:rPr>
              <a:t>1917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0B88E-5B73-9846-81B0-50FFC39FDA87}"/>
              </a:ext>
            </a:extLst>
          </p:cNvPr>
          <p:cNvSpPr txBox="1"/>
          <p:nvPr/>
        </p:nvSpPr>
        <p:spPr>
          <a:xfrm>
            <a:off x="959531" y="4001331"/>
            <a:ext cx="10272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POCZĄTEK REALIZACJI MARKSIZMU W PRAKTYCE</a:t>
            </a:r>
          </a:p>
        </p:txBody>
      </p:sp>
    </p:spTree>
    <p:extLst>
      <p:ext uri="{BB962C8B-B14F-4D97-AF65-F5344CB8AC3E}">
        <p14:creationId xmlns:p14="http://schemas.microsoft.com/office/powerpoint/2010/main" val="572125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6A53F-2A57-E148-BA00-AC7F7635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513" y="260350"/>
            <a:ext cx="5003800" cy="6337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EDE026-96DF-4449-A60C-27C65355D35F}"/>
              </a:ext>
            </a:extLst>
          </p:cNvPr>
          <p:cNvSpPr/>
          <p:nvPr/>
        </p:nvSpPr>
        <p:spPr>
          <a:xfrm>
            <a:off x="268287" y="5129213"/>
            <a:ext cx="5481509" cy="1071562"/>
          </a:xfrm>
          <a:prstGeom prst="rect">
            <a:avLst/>
          </a:prstGeom>
          <a:solidFill>
            <a:schemeClr val="tx1">
              <a:alpha val="69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41FD6-8848-2049-AAB5-425657B22431}"/>
              </a:ext>
            </a:extLst>
          </p:cNvPr>
          <p:cNvSpPr txBox="1"/>
          <p:nvPr/>
        </p:nvSpPr>
        <p:spPr>
          <a:xfrm>
            <a:off x="425518" y="5333356"/>
            <a:ext cx="5324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REWOLUCJA SEKSUALNA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D39B52-C14F-9844-8442-9D5D8B69E0B2}"/>
              </a:ext>
            </a:extLst>
          </p:cNvPr>
          <p:cNvSpPr/>
          <p:nvPr/>
        </p:nvSpPr>
        <p:spPr>
          <a:xfrm>
            <a:off x="6469062" y="3147368"/>
            <a:ext cx="5040245" cy="1438920"/>
          </a:xfrm>
          <a:prstGeom prst="rect">
            <a:avLst/>
          </a:prstGeom>
          <a:solidFill>
            <a:schemeClr val="tx1">
              <a:alpha val="69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46B4E-21C9-354C-92C9-51AFC0A6B834}"/>
              </a:ext>
            </a:extLst>
          </p:cNvPr>
          <p:cNvSpPr txBox="1"/>
          <p:nvPr/>
        </p:nvSpPr>
        <p:spPr>
          <a:xfrm>
            <a:off x="6658171" y="3147368"/>
            <a:ext cx="4851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“SEKS, </a:t>
            </a:r>
          </a:p>
          <a:p>
            <a:r>
              <a:rPr lang="en-PL" sz="4000" dirty="0">
                <a:solidFill>
                  <a:schemeClr val="bg1"/>
                </a:solidFill>
              </a:rPr>
              <a:t>JAK SZKLANKA WODY”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917EF-CD3F-804B-8BBA-93441EAD90F9}"/>
              </a:ext>
            </a:extLst>
          </p:cNvPr>
          <p:cNvSpPr txBox="1"/>
          <p:nvPr/>
        </p:nvSpPr>
        <p:spPr>
          <a:xfrm>
            <a:off x="229292" y="6245385"/>
            <a:ext cx="180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000" dirty="0">
                <a:solidFill>
                  <a:schemeClr val="bg1"/>
                </a:solidFill>
              </a:rPr>
              <a:t>Gieorgij BATKIN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D1D0D-3F83-0841-A64B-A0AE6AB28380}"/>
              </a:ext>
            </a:extLst>
          </p:cNvPr>
          <p:cNvSpPr txBox="1"/>
          <p:nvPr/>
        </p:nvSpPr>
        <p:spPr>
          <a:xfrm>
            <a:off x="8262599" y="4622085"/>
            <a:ext cx="3355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k</a:t>
            </a:r>
            <a:r>
              <a:rPr lang="en-PL" sz="2000" dirty="0">
                <a:solidFill>
                  <a:schemeClr val="bg1"/>
                </a:solidFill>
              </a:rPr>
              <a:t>omisarz Aleksandra KOŁŁĄTAJ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27FBAD-691A-DD46-BE55-4EA613A810A1}"/>
              </a:ext>
            </a:extLst>
          </p:cNvPr>
          <p:cNvSpPr txBox="1"/>
          <p:nvPr/>
        </p:nvSpPr>
        <p:spPr>
          <a:xfrm>
            <a:off x="425518" y="657225"/>
            <a:ext cx="27671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10000" dirty="0">
                <a:solidFill>
                  <a:schemeClr val="bg1"/>
                </a:solidFill>
              </a:rPr>
              <a:t>ZSRR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02BC6-8FD6-2147-93F0-56F541E29AFF}"/>
              </a:ext>
            </a:extLst>
          </p:cNvPr>
          <p:cNvSpPr txBox="1"/>
          <p:nvPr/>
        </p:nvSpPr>
        <p:spPr>
          <a:xfrm>
            <a:off x="589789" y="2026776"/>
            <a:ext cx="2419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1917-1926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967D77-D9AB-1D45-962C-ED00FF50842E}"/>
              </a:ext>
            </a:extLst>
          </p:cNvPr>
          <p:cNvSpPr txBox="1"/>
          <p:nvPr/>
        </p:nvSpPr>
        <p:spPr>
          <a:xfrm>
            <a:off x="9247157" y="1680803"/>
            <a:ext cx="1533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1920 </a:t>
            </a:r>
            <a:r>
              <a:rPr lang="en-GB" sz="2000" dirty="0" err="1">
                <a:solidFill>
                  <a:schemeClr val="bg1"/>
                </a:solidFill>
              </a:rPr>
              <a:t>aborcja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CBC2EC-55A6-464C-8844-C100CEF0B576}"/>
              </a:ext>
            </a:extLst>
          </p:cNvPr>
          <p:cNvSpPr txBox="1"/>
          <p:nvPr/>
        </p:nvSpPr>
        <p:spPr>
          <a:xfrm>
            <a:off x="8893609" y="1201157"/>
            <a:ext cx="100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</a:rPr>
              <a:t>bigamia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2CE513-D9EF-E84B-928B-8A92074560A7}"/>
              </a:ext>
            </a:extLst>
          </p:cNvPr>
          <p:cNvSpPr txBox="1"/>
          <p:nvPr/>
        </p:nvSpPr>
        <p:spPr>
          <a:xfrm>
            <a:off x="10676921" y="1334957"/>
            <a:ext cx="1199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</a:rPr>
              <a:t>poligamia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ADCE4-7E1F-5242-A622-483947F28CDB}"/>
              </a:ext>
            </a:extLst>
          </p:cNvPr>
          <p:cNvSpPr txBox="1"/>
          <p:nvPr/>
        </p:nvSpPr>
        <p:spPr>
          <a:xfrm>
            <a:off x="8670535" y="364775"/>
            <a:ext cx="269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</a:rPr>
              <a:t>Instytut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Marksa-Engelsa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EC4C90-80FD-934E-8B72-A201FF7F3EC8}"/>
              </a:ext>
            </a:extLst>
          </p:cNvPr>
          <p:cNvSpPr txBox="1"/>
          <p:nvPr/>
        </p:nvSpPr>
        <p:spPr>
          <a:xfrm>
            <a:off x="9750076" y="885621"/>
            <a:ext cx="2183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</a:rPr>
              <a:t>Rozwody</a:t>
            </a:r>
            <a:r>
              <a:rPr lang="en-GB" sz="2000" dirty="0">
                <a:solidFill>
                  <a:schemeClr val="bg1"/>
                </a:solidFill>
              </a:rPr>
              <a:t> za 3 </a:t>
            </a:r>
            <a:r>
              <a:rPr lang="en-GB" sz="2000" dirty="0" err="1">
                <a:solidFill>
                  <a:schemeClr val="bg1"/>
                </a:solidFill>
              </a:rPr>
              <a:t>ruble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7D4BE7-6157-3649-8065-C7FACF613084}"/>
              </a:ext>
            </a:extLst>
          </p:cNvPr>
          <p:cNvSpPr txBox="1"/>
          <p:nvPr/>
        </p:nvSpPr>
        <p:spPr>
          <a:xfrm>
            <a:off x="10472506" y="2099998"/>
            <a:ext cx="1217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</a:rPr>
              <a:t>hedonizm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897A3B-DF44-7C4E-BD98-848A0C500AC7}"/>
              </a:ext>
            </a:extLst>
          </p:cNvPr>
          <p:cNvSpPr txBox="1"/>
          <p:nvPr/>
        </p:nvSpPr>
        <p:spPr>
          <a:xfrm>
            <a:off x="1446195" y="2723224"/>
            <a:ext cx="1935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000" dirty="0">
                <a:solidFill>
                  <a:schemeClr val="bg1"/>
                </a:solidFill>
              </a:rPr>
              <a:t>STALIN zakończył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DB4515-1BA3-B443-98EE-12D90B52E90A}"/>
              </a:ext>
            </a:extLst>
          </p:cNvPr>
          <p:cNvSpPr txBox="1"/>
          <p:nvPr/>
        </p:nvSpPr>
        <p:spPr>
          <a:xfrm>
            <a:off x="8577710" y="2517154"/>
            <a:ext cx="2668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200 </a:t>
            </a:r>
            <a:r>
              <a:rPr lang="en-GB" sz="2000" dirty="0" err="1">
                <a:solidFill>
                  <a:schemeClr val="bg1"/>
                </a:solidFill>
              </a:rPr>
              <a:t>trenerów</a:t>
            </a:r>
            <a:r>
              <a:rPr lang="en-GB" sz="2000" dirty="0">
                <a:solidFill>
                  <a:schemeClr val="bg1"/>
                </a:solidFill>
              </a:rPr>
              <a:t> z </a:t>
            </a:r>
            <a:r>
              <a:rPr lang="en-GB" sz="2000" dirty="0" err="1">
                <a:solidFill>
                  <a:schemeClr val="bg1"/>
                </a:solidFill>
              </a:rPr>
              <a:t>Niemiec</a:t>
            </a:r>
            <a:endParaRPr lang="en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2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DAA19-7CD2-A74D-B66D-54CBEE2D07BF}"/>
              </a:ext>
            </a:extLst>
          </p:cNvPr>
          <p:cNvSpPr/>
          <p:nvPr/>
        </p:nvSpPr>
        <p:spPr>
          <a:xfrm>
            <a:off x="1601923" y="153044"/>
            <a:ext cx="3565390" cy="5651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91C83-D7CD-B54F-8587-47F0EDF18FE5}"/>
              </a:ext>
            </a:extLst>
          </p:cNvPr>
          <p:cNvSpPr/>
          <p:nvPr/>
        </p:nvSpPr>
        <p:spPr>
          <a:xfrm>
            <a:off x="6496050" y="153044"/>
            <a:ext cx="3565390" cy="5651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04E33B6-9000-4B44-A1FD-B4E2DC0D6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731" y="435139"/>
            <a:ext cx="3158476" cy="3574651"/>
          </a:xfrm>
          <a:prstGeom prst="rect">
            <a:avLst/>
          </a:prstGeom>
        </p:spPr>
      </p:pic>
      <p:pic>
        <p:nvPicPr>
          <p:cNvPr id="9" name="Picture 8" descr="A person holding a pen&#10;&#10;Description automatically generated with medium confidence">
            <a:extLst>
              <a:ext uri="{FF2B5EF4-FFF2-40B4-BE49-F238E27FC236}">
                <a16:creationId xmlns:a16="http://schemas.microsoft.com/office/drawing/2014/main" id="{536228A9-DE20-9746-A09F-6BB953DFF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650" y="486783"/>
            <a:ext cx="3261236" cy="35935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F768AF-3A7B-8B4E-971A-71E0DCFC56F6}"/>
              </a:ext>
            </a:extLst>
          </p:cNvPr>
          <p:cNvSpPr txBox="1"/>
          <p:nvPr/>
        </p:nvSpPr>
        <p:spPr>
          <a:xfrm>
            <a:off x="2130669" y="4262499"/>
            <a:ext cx="24673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500" dirty="0">
                <a:solidFill>
                  <a:schemeClr val="bg1"/>
                </a:solidFill>
              </a:rPr>
              <a:t>Włodzimierz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671D2-CD4B-4A4D-B2B1-AC654C34B344}"/>
              </a:ext>
            </a:extLst>
          </p:cNvPr>
          <p:cNvSpPr txBox="1"/>
          <p:nvPr/>
        </p:nvSpPr>
        <p:spPr>
          <a:xfrm>
            <a:off x="2622787" y="4734421"/>
            <a:ext cx="159851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500" dirty="0">
                <a:solidFill>
                  <a:schemeClr val="bg1"/>
                </a:solidFill>
              </a:rPr>
              <a:t>LENIN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3DFF40-05BA-6643-A6FD-831478D7EB9A}"/>
              </a:ext>
            </a:extLst>
          </p:cNvPr>
          <p:cNvSpPr txBox="1"/>
          <p:nvPr/>
        </p:nvSpPr>
        <p:spPr>
          <a:xfrm>
            <a:off x="7469014" y="4195671"/>
            <a:ext cx="17358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500" dirty="0">
                <a:solidFill>
                  <a:schemeClr val="bg1"/>
                </a:solidFill>
              </a:rPr>
              <a:t>Antonio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3C224F-0080-3C46-B05A-0771771275ED}"/>
              </a:ext>
            </a:extLst>
          </p:cNvPr>
          <p:cNvSpPr txBox="1"/>
          <p:nvPr/>
        </p:nvSpPr>
        <p:spPr>
          <a:xfrm>
            <a:off x="6967017" y="4683247"/>
            <a:ext cx="27398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500" dirty="0">
                <a:solidFill>
                  <a:schemeClr val="bg1"/>
                </a:solidFill>
              </a:rPr>
              <a:t>GRAMASCI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7911C-383A-0349-A2A2-9CEE9A2E8074}"/>
              </a:ext>
            </a:extLst>
          </p:cNvPr>
          <p:cNvSpPr txBox="1"/>
          <p:nvPr/>
        </p:nvSpPr>
        <p:spPr>
          <a:xfrm>
            <a:off x="1239463" y="5829743"/>
            <a:ext cx="42497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500" dirty="0">
                <a:solidFill>
                  <a:schemeClr val="bg1"/>
                </a:solidFill>
              </a:rPr>
              <a:t>…przez bazę (środki produkcji), </a:t>
            </a:r>
          </a:p>
          <a:p>
            <a:pPr algn="ctr"/>
            <a:r>
              <a:rPr lang="en-GB" sz="2500" dirty="0">
                <a:solidFill>
                  <a:schemeClr val="bg1"/>
                </a:solidFill>
              </a:rPr>
              <a:t>a p</a:t>
            </a:r>
            <a:r>
              <a:rPr lang="en-PL" sz="2500" dirty="0">
                <a:solidFill>
                  <a:schemeClr val="bg1"/>
                </a:solidFill>
              </a:rPr>
              <a:t>otem zmienić nadbudowę!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AE6DEF-4AAB-5F4D-8CB5-9E4880638D6B}"/>
              </a:ext>
            </a:extLst>
          </p:cNvPr>
          <p:cNvSpPr txBox="1"/>
          <p:nvPr/>
        </p:nvSpPr>
        <p:spPr>
          <a:xfrm>
            <a:off x="5823042" y="5787580"/>
            <a:ext cx="57320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500" dirty="0">
                <a:solidFill>
                  <a:schemeClr val="bg1"/>
                </a:solidFill>
              </a:rPr>
              <a:t>…zmienić nadbudowę, zmienić wszystkie </a:t>
            </a:r>
          </a:p>
          <a:p>
            <a:pPr algn="ctr"/>
            <a:r>
              <a:rPr lang="en-PL" sz="2500" dirty="0">
                <a:solidFill>
                  <a:schemeClr val="bg1"/>
                </a:solidFill>
              </a:rPr>
              <a:t>instytucje, bo kultura jest </a:t>
            </a:r>
            <a:r>
              <a:rPr lang="en-PL" sz="2500" u="sng" dirty="0">
                <a:solidFill>
                  <a:schemeClr val="bg1"/>
                </a:solidFill>
              </a:rPr>
              <a:t>przed</a:t>
            </a:r>
            <a:r>
              <a:rPr lang="en-PL" sz="2500" dirty="0">
                <a:solidFill>
                  <a:schemeClr val="bg1"/>
                </a:solidFill>
              </a:rPr>
              <a:t> ekonomią!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8B966C-2E39-504F-B580-345463300809}"/>
              </a:ext>
            </a:extLst>
          </p:cNvPr>
          <p:cNvSpPr txBox="1"/>
          <p:nvPr/>
        </p:nvSpPr>
        <p:spPr>
          <a:xfrm rot="19913760">
            <a:off x="8261424" y="1878537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</a:t>
            </a:r>
            <a:r>
              <a:rPr lang="en-PL" sz="2000" dirty="0">
                <a:solidFill>
                  <a:schemeClr val="bg1"/>
                </a:solidFill>
              </a:rPr>
              <a:t>obotnicy zawiedli 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BBA7F3-A097-3843-8E32-E9C8BD3325ED}"/>
              </a:ext>
            </a:extLst>
          </p:cNvPr>
          <p:cNvSpPr txBox="1"/>
          <p:nvPr/>
        </p:nvSpPr>
        <p:spPr>
          <a:xfrm>
            <a:off x="6739697" y="3513975"/>
            <a:ext cx="11629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500" dirty="0">
                <a:solidFill>
                  <a:srgbClr val="FF0000"/>
                </a:solidFill>
                <a:effectLst>
                  <a:glow rad="50800">
                    <a:schemeClr val="tx1"/>
                  </a:glow>
                </a:effectLst>
              </a:rPr>
              <a:t>Włochy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B5BFF8-4430-EE43-96B4-9EFEC1726469}"/>
              </a:ext>
            </a:extLst>
          </p:cNvPr>
          <p:cNvSpPr txBox="1"/>
          <p:nvPr/>
        </p:nvSpPr>
        <p:spPr>
          <a:xfrm>
            <a:off x="4009597" y="3513975"/>
            <a:ext cx="8769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500" dirty="0">
                <a:solidFill>
                  <a:srgbClr val="FF0000"/>
                </a:solidFill>
                <a:effectLst>
                  <a:glow rad="50800">
                    <a:schemeClr val="tx1"/>
                  </a:glow>
                </a:effectLst>
              </a:rPr>
              <a:t>Rosja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981BC-3740-5440-8886-F6CD15C96DFF}"/>
              </a:ext>
            </a:extLst>
          </p:cNvPr>
          <p:cNvSpPr txBox="1"/>
          <p:nvPr/>
        </p:nvSpPr>
        <p:spPr>
          <a:xfrm rot="19913760">
            <a:off x="8096623" y="2359350"/>
            <a:ext cx="3322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Cała przeszłość zła.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T</a:t>
            </a:r>
            <a:r>
              <a:rPr lang="pl-PL" sz="2000" dirty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rze</a:t>
            </a:r>
            <a:r>
              <a:rPr lang="pl-PL" sz="2000" dirty="0">
                <a:solidFill>
                  <a:schemeClr val="bg1"/>
                </a:solidFill>
              </a:rPr>
              <a:t>ba odciąć Chrześcijaństwo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ECD8D5-8067-5246-A839-7517D185FC88}"/>
              </a:ext>
            </a:extLst>
          </p:cNvPr>
          <p:cNvSpPr txBox="1"/>
          <p:nvPr/>
        </p:nvSpPr>
        <p:spPr>
          <a:xfrm rot="19913760">
            <a:off x="8965267" y="3134911"/>
            <a:ext cx="2274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Nie przemoc,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tylko pozyskanie elit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D32F51-0FC0-AC4F-ADC2-9A42814358A2}"/>
              </a:ext>
            </a:extLst>
          </p:cNvPr>
          <p:cNvSpPr txBox="1"/>
          <p:nvPr/>
        </p:nvSpPr>
        <p:spPr>
          <a:xfrm rot="19913760">
            <a:off x="9239816" y="3937941"/>
            <a:ext cx="2528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Wróg – chrześcijańska 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kultura Zachodu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733056-6975-C844-9E5E-CA2A7EF62E7C}"/>
              </a:ext>
            </a:extLst>
          </p:cNvPr>
          <p:cNvSpPr txBox="1"/>
          <p:nvPr/>
        </p:nvSpPr>
        <p:spPr>
          <a:xfrm rot="19913760">
            <a:off x="471332" y="2283096"/>
            <a:ext cx="2050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Wróg – kapitalizm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E4A8FD-0B17-1C4B-A10D-E2414839AA18}"/>
              </a:ext>
            </a:extLst>
          </p:cNvPr>
          <p:cNvSpPr txBox="1"/>
          <p:nvPr/>
        </p:nvSpPr>
        <p:spPr>
          <a:xfrm>
            <a:off x="5259286" y="1000339"/>
            <a:ext cx="11921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 err="1">
                <a:solidFill>
                  <a:srgbClr val="FF0000"/>
                </a:solidFill>
                <a:effectLst>
                  <a:glow rad="50800">
                    <a:schemeClr val="tx1"/>
                  </a:glow>
                </a:effectLst>
              </a:rPr>
              <a:t>Jedna</a:t>
            </a:r>
            <a:r>
              <a:rPr lang="en-GB" sz="2500" dirty="0">
                <a:solidFill>
                  <a:srgbClr val="FF0000"/>
                </a:solidFill>
                <a:effectLst>
                  <a:glow rad="50800">
                    <a:schemeClr val="tx1"/>
                  </a:glow>
                </a:effectLst>
              </a:rPr>
              <a:t> </a:t>
            </a:r>
          </a:p>
          <a:p>
            <a:pPr algn="ctr"/>
            <a:r>
              <a:rPr lang="en-GB" sz="2500" dirty="0">
                <a:solidFill>
                  <a:srgbClr val="FF0000"/>
                </a:solidFill>
                <a:effectLst>
                  <a:glow rad="50800">
                    <a:schemeClr val="tx1"/>
                  </a:glow>
                </a:effectLst>
              </a:rPr>
              <a:t>Idea,</a:t>
            </a:r>
          </a:p>
          <a:p>
            <a:pPr algn="ctr"/>
            <a:r>
              <a:rPr lang="en-GB" sz="2500" dirty="0">
                <a:solidFill>
                  <a:srgbClr val="FF0000"/>
                </a:solidFill>
                <a:effectLst>
                  <a:glow rad="50800">
                    <a:schemeClr val="tx1"/>
                  </a:glow>
                </a:effectLst>
              </a:rPr>
              <a:t>r</a:t>
            </a:r>
            <a:r>
              <a:rPr lang="en-PL" sz="2500" dirty="0">
                <a:solidFill>
                  <a:srgbClr val="FF0000"/>
                </a:solidFill>
                <a:effectLst>
                  <a:glow rad="50800">
                    <a:schemeClr val="tx1"/>
                  </a:glow>
                </a:effectLst>
              </a:rPr>
              <a:t>óżne</a:t>
            </a:r>
          </a:p>
          <a:p>
            <a:pPr algn="ctr"/>
            <a:r>
              <a:rPr lang="en-PL" sz="2500" dirty="0">
                <a:solidFill>
                  <a:srgbClr val="FF0000"/>
                </a:solidFill>
                <a:effectLst>
                  <a:glow rad="50800">
                    <a:schemeClr val="tx1"/>
                  </a:glow>
                </a:effectLst>
              </a:rPr>
              <a:t>akcenty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E422D-1F17-2944-B817-5036395B9806}"/>
              </a:ext>
            </a:extLst>
          </p:cNvPr>
          <p:cNvSpPr txBox="1"/>
          <p:nvPr/>
        </p:nvSpPr>
        <p:spPr>
          <a:xfrm rot="19913760">
            <a:off x="-4703" y="1502153"/>
            <a:ext cx="2373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1917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Państwo a Rewolucja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45BE8A-8E0D-9143-8AFC-2E129DCD38FD}"/>
              </a:ext>
            </a:extLst>
          </p:cNvPr>
          <p:cNvSpPr txBox="1"/>
          <p:nvPr/>
        </p:nvSpPr>
        <p:spPr>
          <a:xfrm rot="19913760">
            <a:off x="9711517" y="4746026"/>
            <a:ext cx="228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Socjalizm jest religią</a:t>
            </a:r>
            <a:endParaRPr lang="en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62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flag&#10;&#10;Description automatically generated with medium confidence">
            <a:extLst>
              <a:ext uri="{FF2B5EF4-FFF2-40B4-BE49-F238E27FC236}">
                <a16:creationId xmlns:a16="http://schemas.microsoft.com/office/drawing/2014/main" id="{E7766A7D-9E67-704E-9217-61EC0EE4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2" b="55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DE36C1-B174-F042-8BAC-671718BA1A9F}"/>
              </a:ext>
            </a:extLst>
          </p:cNvPr>
          <p:cNvSpPr txBox="1"/>
          <p:nvPr/>
        </p:nvSpPr>
        <p:spPr>
          <a:xfrm>
            <a:off x="852562" y="3775195"/>
            <a:ext cx="337483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5500" dirty="0">
                <a:solidFill>
                  <a:schemeClr val="bg1"/>
                </a:solidFill>
              </a:rPr>
              <a:t>MARKSIZM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D605C-6611-1E4F-AE17-7216CCFD6775}"/>
              </a:ext>
            </a:extLst>
          </p:cNvPr>
          <p:cNvSpPr txBox="1"/>
          <p:nvPr/>
        </p:nvSpPr>
        <p:spPr>
          <a:xfrm>
            <a:off x="7417661" y="3775195"/>
            <a:ext cx="446808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5500" dirty="0">
                <a:solidFill>
                  <a:srgbClr val="FF0000"/>
                </a:solidFill>
                <a:effectLst>
                  <a:glow rad="38100">
                    <a:schemeClr val="bg1"/>
                  </a:glow>
                </a:effectLst>
              </a:rPr>
              <a:t>neo</a:t>
            </a:r>
            <a:r>
              <a:rPr lang="en-PL" sz="5500" dirty="0">
                <a:solidFill>
                  <a:schemeClr val="bg1"/>
                </a:solidFill>
              </a:rPr>
              <a:t>MARKSIZM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E0E3A-B8D1-F24D-967E-946CD3840B87}"/>
              </a:ext>
            </a:extLst>
          </p:cNvPr>
          <p:cNvSpPr txBox="1"/>
          <p:nvPr/>
        </p:nvSpPr>
        <p:spPr>
          <a:xfrm>
            <a:off x="7649391" y="4713914"/>
            <a:ext cx="4004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000" dirty="0">
                <a:solidFill>
                  <a:schemeClr val="bg1"/>
                </a:solidFill>
              </a:rPr>
              <a:t>MARKSIZM KULTUROWY</a:t>
            </a:r>
          </a:p>
        </p:txBody>
      </p:sp>
    </p:spTree>
    <p:extLst>
      <p:ext uri="{BB962C8B-B14F-4D97-AF65-F5344CB8AC3E}">
        <p14:creationId xmlns:p14="http://schemas.microsoft.com/office/powerpoint/2010/main" val="487508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454306" y="2110795"/>
            <a:ext cx="11468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</a:rPr>
              <a:t>Przypomnijmy…</a:t>
            </a:r>
          </a:p>
          <a:p>
            <a:pPr algn="ctr"/>
            <a:r>
              <a:rPr lang="pl-PL" sz="6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l-PL" sz="6000" dirty="0">
                <a:solidFill>
                  <a:srgbClr val="FFFF00"/>
                </a:solidFill>
              </a:rPr>
              <a:t>Boży Porządek Stworzenia</a:t>
            </a:r>
            <a:endParaRPr lang="en-PL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86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5EDBC7-0032-8B48-8A65-77B80ECA77D5}"/>
              </a:ext>
            </a:extLst>
          </p:cNvPr>
          <p:cNvSpPr txBox="1"/>
          <p:nvPr/>
        </p:nvSpPr>
        <p:spPr>
          <a:xfrm>
            <a:off x="1003107" y="5132358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000" dirty="0">
                <a:solidFill>
                  <a:schemeClr val="bg1"/>
                </a:solidFill>
              </a:rPr>
              <a:t>Wilhelm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35386-374E-9749-A3E6-B53B375433ED}"/>
              </a:ext>
            </a:extLst>
          </p:cNvPr>
          <p:cNvSpPr txBox="1"/>
          <p:nvPr/>
        </p:nvSpPr>
        <p:spPr>
          <a:xfrm>
            <a:off x="971046" y="5484508"/>
            <a:ext cx="1122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000" dirty="0">
                <a:solidFill>
                  <a:schemeClr val="bg1"/>
                </a:solidFill>
              </a:rPr>
              <a:t>REICH</a:t>
            </a:r>
          </a:p>
        </p:txBody>
      </p:sp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C5188534-6622-2A48-B62F-89DBA7396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97" y="2253811"/>
            <a:ext cx="2020406" cy="28168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3105D1-D34C-AA4A-A713-E3B2DF218F0C}"/>
              </a:ext>
            </a:extLst>
          </p:cNvPr>
          <p:cNvSpPr txBox="1"/>
          <p:nvPr/>
        </p:nvSpPr>
        <p:spPr>
          <a:xfrm>
            <a:off x="3434590" y="507370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000" dirty="0">
                <a:solidFill>
                  <a:schemeClr val="bg1"/>
                </a:solidFill>
              </a:rPr>
              <a:t>Erich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74D07-A1A1-9E4A-B70F-1D5A4493541F}"/>
              </a:ext>
            </a:extLst>
          </p:cNvPr>
          <p:cNvSpPr txBox="1"/>
          <p:nvPr/>
        </p:nvSpPr>
        <p:spPr>
          <a:xfrm>
            <a:off x="3054539" y="5442821"/>
            <a:ext cx="1477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000" dirty="0">
                <a:solidFill>
                  <a:schemeClr val="bg1"/>
                </a:solidFill>
              </a:rPr>
              <a:t>FROMM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ADADE-8A84-3C44-B04F-146849AB3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115" y="2257997"/>
            <a:ext cx="1963512" cy="2816853"/>
          </a:xfrm>
          <a:prstGeom prst="rect">
            <a:avLst/>
          </a:prstGeom>
        </p:spPr>
      </p:pic>
      <p:pic>
        <p:nvPicPr>
          <p:cNvPr id="20" name="Picture 1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13B62EA-5093-0940-A489-AB87DE29C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808" y="2277661"/>
            <a:ext cx="1917086" cy="2793003"/>
          </a:xfrm>
          <a:prstGeom prst="rect">
            <a:avLst/>
          </a:prstGeom>
        </p:spPr>
      </p:pic>
      <p:pic>
        <p:nvPicPr>
          <p:cNvPr id="22" name="Picture 21" descr="A picture containing text, person, wall, person&#10;&#10;Description automatically generated">
            <a:extLst>
              <a:ext uri="{FF2B5EF4-FFF2-40B4-BE49-F238E27FC236}">
                <a16:creationId xmlns:a16="http://schemas.microsoft.com/office/drawing/2014/main" id="{B210D6A2-220B-E545-8920-06FCDA544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92" y="2253811"/>
            <a:ext cx="1945976" cy="28497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F58107-E5DF-064B-9193-4752FD7FAB12}"/>
              </a:ext>
            </a:extLst>
          </p:cNvPr>
          <p:cNvSpPr txBox="1"/>
          <p:nvPr/>
        </p:nvSpPr>
        <p:spPr>
          <a:xfrm>
            <a:off x="8078106" y="5085372"/>
            <a:ext cx="63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000" dirty="0">
                <a:solidFill>
                  <a:schemeClr val="bg1"/>
                </a:solidFill>
              </a:rPr>
              <a:t>Max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517B81-89EA-E540-A98A-98CAD27B3816}"/>
              </a:ext>
            </a:extLst>
          </p:cNvPr>
          <p:cNvSpPr/>
          <p:nvPr/>
        </p:nvSpPr>
        <p:spPr>
          <a:xfrm>
            <a:off x="7233467" y="5433677"/>
            <a:ext cx="2374800" cy="4972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F6B350-161F-6040-865F-904A05DA2978}"/>
              </a:ext>
            </a:extLst>
          </p:cNvPr>
          <p:cNvSpPr txBox="1"/>
          <p:nvPr/>
        </p:nvSpPr>
        <p:spPr>
          <a:xfrm>
            <a:off x="7261624" y="5386028"/>
            <a:ext cx="23374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000" dirty="0">
                <a:solidFill>
                  <a:schemeClr val="bg1"/>
                </a:solidFill>
              </a:rPr>
              <a:t>HORKHEIMER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6BED0-48F6-4D47-BAAC-C683F4753A16}"/>
              </a:ext>
            </a:extLst>
          </p:cNvPr>
          <p:cNvSpPr txBox="1"/>
          <p:nvPr/>
        </p:nvSpPr>
        <p:spPr>
          <a:xfrm>
            <a:off x="5612984" y="510467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000" dirty="0">
                <a:solidFill>
                  <a:schemeClr val="bg1"/>
                </a:solidFill>
              </a:rPr>
              <a:t>Theodor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F44BC9-124E-9248-B4A8-FFB874B9A45D}"/>
              </a:ext>
            </a:extLst>
          </p:cNvPr>
          <p:cNvSpPr txBox="1"/>
          <p:nvPr/>
        </p:nvSpPr>
        <p:spPr>
          <a:xfrm>
            <a:off x="5348018" y="5442821"/>
            <a:ext cx="1611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000" dirty="0">
                <a:solidFill>
                  <a:schemeClr val="bg1"/>
                </a:solidFill>
              </a:rPr>
              <a:t>ADORNO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3B2DD-EA2D-304A-9CB3-4CCACD36B2AC}"/>
              </a:ext>
            </a:extLst>
          </p:cNvPr>
          <p:cNvSpPr txBox="1"/>
          <p:nvPr/>
        </p:nvSpPr>
        <p:spPr>
          <a:xfrm>
            <a:off x="1756968" y="554696"/>
            <a:ext cx="85404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7000" dirty="0">
                <a:solidFill>
                  <a:schemeClr val="bg1"/>
                </a:solidFill>
              </a:rPr>
              <a:t>SZKOŁA FRANKFURCKA</a:t>
            </a:r>
          </a:p>
        </p:txBody>
      </p:sp>
      <p:pic>
        <p:nvPicPr>
          <p:cNvPr id="29" name="Picture 2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D8FA00DA-9588-804A-8531-BDE36D2DA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2411" y="2277661"/>
            <a:ext cx="1917086" cy="279300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51A87C-3953-8D4B-A0B5-151ACB013588}"/>
              </a:ext>
            </a:extLst>
          </p:cNvPr>
          <p:cNvSpPr txBox="1"/>
          <p:nvPr/>
        </p:nvSpPr>
        <p:spPr>
          <a:xfrm>
            <a:off x="10186696" y="5084398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000" dirty="0">
                <a:solidFill>
                  <a:schemeClr val="bg1"/>
                </a:solidFill>
              </a:rPr>
              <a:t>Herbert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119FF-4F75-AD4B-A0C5-CFAD3172290F}"/>
              </a:ext>
            </a:extLst>
          </p:cNvPr>
          <p:cNvSpPr txBox="1"/>
          <p:nvPr/>
        </p:nvSpPr>
        <p:spPr>
          <a:xfrm>
            <a:off x="9801864" y="5371946"/>
            <a:ext cx="1757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000" dirty="0">
                <a:solidFill>
                  <a:schemeClr val="bg1"/>
                </a:solidFill>
              </a:rPr>
              <a:t>MARCUSE</a:t>
            </a:r>
          </a:p>
        </p:txBody>
      </p:sp>
    </p:spTree>
    <p:extLst>
      <p:ext uri="{BB962C8B-B14F-4D97-AF65-F5344CB8AC3E}">
        <p14:creationId xmlns:p14="http://schemas.microsoft.com/office/powerpoint/2010/main" val="553470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203C08-A4CC-1448-AF24-FFA336B60DDD}"/>
              </a:ext>
            </a:extLst>
          </p:cNvPr>
          <p:cNvSpPr/>
          <p:nvPr/>
        </p:nvSpPr>
        <p:spPr>
          <a:xfrm>
            <a:off x="1088922" y="843677"/>
            <a:ext cx="1001415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Horkheimer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wraz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z Adorno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przygotowali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ideologiczne</a:t>
            </a:r>
            <a:endParaRPr lang="en-GB" sz="3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podstawy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tworząc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„TEORIĘ KRYTYCZNĄ” (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zgodnie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z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postulatami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Gramsciego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).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Była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ona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definiowana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jako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(…)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niszczycielski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krytycyzm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wobec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wszystkich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głównych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elementów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zachodniej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kultury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łącznie</a:t>
            </a:r>
            <a:r>
              <a:rPr lang="en-GB" sz="3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z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chrześcijaństwem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kapitalizmem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władzą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rodziną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patriarchatem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hierarchią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moralnością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tradycją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ograniczeniami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w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sferze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seksualności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</a:t>
            </a:r>
          </a:p>
          <a:p>
            <a:pPr algn="ctr"/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lojalnością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patriotyzmem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nacjonalizmem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dziedzicznością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etnocentryzmem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,</a:t>
            </a:r>
          </a:p>
          <a:p>
            <a:pPr algn="ctr"/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konwenansami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i</a:t>
            </a:r>
            <a:r>
              <a:rPr lang="en-GB" sz="3000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sz="3000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konserwatyzmem</a:t>
            </a:r>
            <a:endParaRPr lang="en-GB" sz="3000" dirty="0">
              <a:solidFill>
                <a:srgbClr val="FFFF00"/>
              </a:solidFill>
              <a:effectLst/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6803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62EE39-C8AA-BE4D-8E26-9F0E910B3A6B}"/>
              </a:ext>
            </a:extLst>
          </p:cNvPr>
          <p:cNvSpPr/>
          <p:nvPr/>
        </p:nvSpPr>
        <p:spPr>
          <a:xfrm>
            <a:off x="1661651" y="554695"/>
            <a:ext cx="8704555" cy="12937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03662-DDB1-884E-B754-D7F93BF9977D}"/>
              </a:ext>
            </a:extLst>
          </p:cNvPr>
          <p:cNvSpPr txBox="1"/>
          <p:nvPr/>
        </p:nvSpPr>
        <p:spPr>
          <a:xfrm>
            <a:off x="1825791" y="616803"/>
            <a:ext cx="85404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7000" dirty="0">
                <a:solidFill>
                  <a:schemeClr val="bg1"/>
                </a:solidFill>
              </a:rPr>
              <a:t>SZKOŁA FRANKFURCKA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8DDEC4-E7DB-8B45-AA4B-A5611BA5C268}"/>
              </a:ext>
            </a:extLst>
          </p:cNvPr>
          <p:cNvSpPr/>
          <p:nvPr/>
        </p:nvSpPr>
        <p:spPr>
          <a:xfrm>
            <a:off x="4155631" y="2263640"/>
            <a:ext cx="3716594" cy="91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HITLER    1933</a:t>
            </a:r>
            <a:endParaRPr lang="en-PL" sz="4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219188-3031-674A-8133-C327BBE1AFE5}"/>
              </a:ext>
            </a:extLst>
          </p:cNvPr>
          <p:cNvSpPr/>
          <p:nvPr/>
        </p:nvSpPr>
        <p:spPr>
          <a:xfrm>
            <a:off x="884904" y="3504373"/>
            <a:ext cx="2113936" cy="9238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8C2EE-EC43-4B43-8A3B-19A9729D2A61}"/>
              </a:ext>
            </a:extLst>
          </p:cNvPr>
          <p:cNvSpPr txBox="1"/>
          <p:nvPr/>
        </p:nvSpPr>
        <p:spPr>
          <a:xfrm>
            <a:off x="1049043" y="3566480"/>
            <a:ext cx="17872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5000" dirty="0">
                <a:solidFill>
                  <a:schemeClr val="bg1"/>
                </a:solidFill>
              </a:rPr>
              <a:t>PARYŻ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5589369-D841-194F-883A-0EAE3B584CDC}"/>
              </a:ext>
            </a:extLst>
          </p:cNvPr>
          <p:cNvSpPr/>
          <p:nvPr/>
        </p:nvSpPr>
        <p:spPr>
          <a:xfrm>
            <a:off x="3441290" y="3504373"/>
            <a:ext cx="2831690" cy="9238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9D6594-2F21-1447-870B-F8AC1168E4E3}"/>
              </a:ext>
            </a:extLst>
          </p:cNvPr>
          <p:cNvSpPr txBox="1"/>
          <p:nvPr/>
        </p:nvSpPr>
        <p:spPr>
          <a:xfrm>
            <a:off x="3605429" y="3566480"/>
            <a:ext cx="25392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5000" dirty="0">
                <a:solidFill>
                  <a:schemeClr val="bg1"/>
                </a:solidFill>
              </a:rPr>
              <a:t>GENEWA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16D80D7-7266-9040-B4E2-D62D4299DA95}"/>
              </a:ext>
            </a:extLst>
          </p:cNvPr>
          <p:cNvSpPr/>
          <p:nvPr/>
        </p:nvSpPr>
        <p:spPr>
          <a:xfrm>
            <a:off x="6815257" y="3504373"/>
            <a:ext cx="4196872" cy="14019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3B953-1C66-1F49-9FA7-2EC8F98B446D}"/>
              </a:ext>
            </a:extLst>
          </p:cNvPr>
          <p:cNvSpPr txBox="1"/>
          <p:nvPr/>
        </p:nvSpPr>
        <p:spPr>
          <a:xfrm>
            <a:off x="6979396" y="3566480"/>
            <a:ext cx="39223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sz="5000" dirty="0">
                <a:solidFill>
                  <a:schemeClr val="bg1"/>
                </a:solidFill>
              </a:rPr>
              <a:t>COLUMBIA U.</a:t>
            </a:r>
          </a:p>
          <a:p>
            <a:pPr algn="ctr"/>
            <a:r>
              <a:rPr lang="en-PL" sz="2500" dirty="0">
                <a:solidFill>
                  <a:schemeClr val="bg1"/>
                </a:solidFill>
              </a:rPr>
              <a:t>NEW YORK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38AE80C-BCE1-5B48-8C79-25CEA48BF015}"/>
              </a:ext>
            </a:extLst>
          </p:cNvPr>
          <p:cNvSpPr/>
          <p:nvPr/>
        </p:nvSpPr>
        <p:spPr>
          <a:xfrm>
            <a:off x="4032727" y="5503234"/>
            <a:ext cx="3469980" cy="9238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5ED476-C75C-C246-9B0C-A8C5C1CE467C}"/>
              </a:ext>
            </a:extLst>
          </p:cNvPr>
          <p:cNvSpPr txBox="1"/>
          <p:nvPr/>
        </p:nvSpPr>
        <p:spPr>
          <a:xfrm>
            <a:off x="4147706" y="5565341"/>
            <a:ext cx="33058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5000" dirty="0">
                <a:solidFill>
                  <a:schemeClr val="bg1"/>
                </a:solidFill>
              </a:rPr>
              <a:t>FRANKFURT</a:t>
            </a:r>
          </a:p>
          <a:p>
            <a:endParaRPr lang="en-PL" sz="5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D94F3-7F75-3040-A8F5-AD5C5A26AE63}"/>
              </a:ext>
            </a:extLst>
          </p:cNvPr>
          <p:cNvSpPr/>
          <p:nvPr/>
        </p:nvSpPr>
        <p:spPr>
          <a:xfrm>
            <a:off x="2559946" y="5705429"/>
            <a:ext cx="12907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L" sz="2500" b="1" dirty="0"/>
              <a:t>PO 1945</a:t>
            </a:r>
          </a:p>
        </p:txBody>
      </p:sp>
    </p:spTree>
    <p:extLst>
      <p:ext uri="{BB962C8B-B14F-4D97-AF65-F5344CB8AC3E}">
        <p14:creationId xmlns:p14="http://schemas.microsoft.com/office/powerpoint/2010/main" val="198160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B58D30-0D9B-DF44-AFC4-EFED1D549DAD}"/>
              </a:ext>
            </a:extLst>
          </p:cNvPr>
          <p:cNvSpPr/>
          <p:nvPr/>
        </p:nvSpPr>
        <p:spPr>
          <a:xfrm>
            <a:off x="564041" y="240636"/>
            <a:ext cx="2188994" cy="3977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9" name="Picture 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A8DC739-C55A-5646-A8D4-3882623C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1" y="382169"/>
            <a:ext cx="1886362" cy="2577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CCA55-6706-7D40-838A-080E7739C70A}"/>
              </a:ext>
            </a:extLst>
          </p:cNvPr>
          <p:cNvSpPr txBox="1"/>
          <p:nvPr/>
        </p:nvSpPr>
        <p:spPr>
          <a:xfrm>
            <a:off x="1055648" y="3101045"/>
            <a:ext cx="12057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500" dirty="0">
                <a:solidFill>
                  <a:schemeClr val="bg1"/>
                </a:solidFill>
              </a:rPr>
              <a:t>Herbert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05751-30FA-5F41-BBDB-7F48A163F4B7}"/>
              </a:ext>
            </a:extLst>
          </p:cNvPr>
          <p:cNvSpPr txBox="1"/>
          <p:nvPr/>
        </p:nvSpPr>
        <p:spPr>
          <a:xfrm>
            <a:off x="648069" y="3463496"/>
            <a:ext cx="20209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3500" dirty="0">
                <a:solidFill>
                  <a:schemeClr val="bg1"/>
                </a:solidFill>
              </a:rPr>
              <a:t>MARCUSE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F2289D-B31B-0D48-A0F5-2D3E0132C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22" y="4345842"/>
            <a:ext cx="2188994" cy="2169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1F0741-E568-6D4D-9207-5FF514CBB0F9}"/>
              </a:ext>
            </a:extLst>
          </p:cNvPr>
          <p:cNvSpPr/>
          <p:nvPr/>
        </p:nvSpPr>
        <p:spPr>
          <a:xfrm>
            <a:off x="3016030" y="917585"/>
            <a:ext cx="8881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NARZĘDZIAMI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mieli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być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już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nie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robotnicy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lecz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włączeni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do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działania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wojujący</a:t>
            </a:r>
            <a:endParaRPr lang="en-GB" dirty="0">
              <a:solidFill>
                <a:srgbClr val="FFFF00"/>
              </a:solidFill>
              <a:latin typeface="American Typewriter" panose="02090604020004020304" pitchFamily="18" charset="77"/>
            </a:endParaRPr>
          </a:p>
          <a:p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członkowie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mniejszości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rasowych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czy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seksualnych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feministki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(…)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ludzie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wyobcowani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bojownicy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praw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człowieka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bojownicy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o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wszelką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równość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radykalni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ekologowie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wszystkie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prześladowane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„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ofiary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”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Zachodu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.</a:t>
            </a:r>
          </a:p>
          <a:p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Marcuse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dostrzegł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potencjał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także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w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nowej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broni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–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obok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seksu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pojawiły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się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narkotyki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; </a:t>
            </a:r>
            <a:endParaRPr lang="en-GB" dirty="0">
              <a:solidFill>
                <a:schemeClr val="bg1"/>
              </a:solidFill>
              <a:effectLst/>
              <a:latin typeface="American Typewriter" panose="02090604020004020304" pitchFamily="18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FBA88-1798-8E47-8337-78930A86A7E4}"/>
              </a:ext>
            </a:extLst>
          </p:cNvPr>
          <p:cNvSpPr/>
          <p:nvPr/>
        </p:nvSpPr>
        <p:spPr>
          <a:xfrm>
            <a:off x="3016030" y="197801"/>
            <a:ext cx="8881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IDEA: 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Przejęcie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władzy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ustanowienie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totalitarnej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dyktatury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materialistycznej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i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(</a:t>
            </a:r>
            <a:r>
              <a:rPr lang="en-GB" i="1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dyktatury</a:t>
            </a:r>
            <a:r>
              <a:rPr lang="en-GB" i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i="1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którą</a:t>
            </a:r>
            <a:r>
              <a:rPr lang="en-GB" i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ludzie</a:t>
            </a:r>
            <a:r>
              <a:rPr lang="en-GB" i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zaaprobuja</a:t>
            </a:r>
            <a:r>
              <a:rPr lang="en-GB" i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i="1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bo</a:t>
            </a:r>
            <a:r>
              <a:rPr lang="en-GB" i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zaakcetują</a:t>
            </a:r>
            <a:r>
              <a:rPr lang="en-GB" i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i="1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ideologię</a:t>
            </a:r>
            <a:r>
              <a:rPr lang="en-GB" i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).  </a:t>
            </a:r>
            <a:endParaRPr lang="en-GB" i="1" dirty="0">
              <a:solidFill>
                <a:schemeClr val="bg1"/>
              </a:solidFill>
              <a:effectLst/>
              <a:latin typeface="American Typewriter" panose="02090604020004020304" pitchFamily="18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B604A9-86A2-2B49-9A3C-997C27635D5C}"/>
              </a:ext>
            </a:extLst>
          </p:cNvPr>
          <p:cNvSpPr/>
          <p:nvPr/>
        </p:nvSpPr>
        <p:spPr>
          <a:xfrm>
            <a:off x="5998464" y="2891999"/>
            <a:ext cx="2633472" cy="335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B474DA-B309-0F41-B496-A418945C3E72}"/>
              </a:ext>
            </a:extLst>
          </p:cNvPr>
          <p:cNvSpPr/>
          <p:nvPr/>
        </p:nvSpPr>
        <p:spPr>
          <a:xfrm>
            <a:off x="3041399" y="2850364"/>
            <a:ext cx="8866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Marcuse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wprowadził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ideę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: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Tolerancji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represywnej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Realizacja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celu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jakim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jest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tolerancja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wymagałaby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u="sng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nietolerancji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względem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dominujących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polityk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postaw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opinii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rozszerzenia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u="sng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tolerancji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polityki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postawy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opinie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które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są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zakazane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lub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stłumione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Jeśli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chodzi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zakres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tej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tolerancji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nietolerancji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(…)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rozciągałby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się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on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etap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działania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dyskusji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propagandy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czynu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słowa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. </a:t>
            </a:r>
          </a:p>
          <a:p>
            <a:endParaRPr lang="en-GB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To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mniejszość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miała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określać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zasady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życia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społecznego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/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demokracja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liberlana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/</a:t>
            </a:r>
          </a:p>
          <a:p>
            <a:endParaRPr lang="en-GB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r>
              <a:rPr lang="en-GB" u="sng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Nietolerancja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powinna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dotyczyć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również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u="sng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badań</a:t>
            </a:r>
            <a:r>
              <a:rPr lang="en-GB" u="sng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u="sng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naukowych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!</a:t>
            </a:r>
          </a:p>
          <a:p>
            <a:endParaRPr lang="en-GB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endParaRPr lang="en-GB" dirty="0">
              <a:solidFill>
                <a:schemeClr val="bg1"/>
              </a:solidFill>
              <a:effectLst/>
              <a:latin typeface="American Typewriter" panose="02090604020004020304" pitchFamily="18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8C62F3-FB8C-F241-9324-EE5F0CA42253}"/>
              </a:ext>
            </a:extLst>
          </p:cNvPr>
          <p:cNvSpPr/>
          <p:nvPr/>
        </p:nvSpPr>
        <p:spPr>
          <a:xfrm>
            <a:off x="4841006" y="5565442"/>
            <a:ext cx="3708633" cy="335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042972-5E21-9941-A0CB-48E5807964D7}"/>
              </a:ext>
            </a:extLst>
          </p:cNvPr>
          <p:cNvSpPr/>
          <p:nvPr/>
        </p:nvSpPr>
        <p:spPr>
          <a:xfrm>
            <a:off x="3026557" y="5528020"/>
            <a:ext cx="888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Wprowadza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się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: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Manipulowanie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mapą</a:t>
            </a:r>
            <a:r>
              <a:rPr lang="en-GB" dirty="0">
                <a:solidFill>
                  <a:srgbClr val="FFFF00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merican Typewriter" panose="02090604020004020304" pitchFamily="18" charset="77"/>
              </a:rPr>
              <a:t>poznawczą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tj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sposobem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w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jaki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myślimy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czego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elementem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jest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zmiana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znaczenia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słów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lub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określenie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rzeczywistości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innymi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nowymi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słowami</a:t>
            </a:r>
            <a:r>
              <a:rPr lang="en-GB" dirty="0">
                <a:solidFill>
                  <a:schemeClr val="bg1"/>
                </a:solidFill>
                <a:latin typeface="American Typewriter" panose="02090604020004020304" pitchFamily="18" charset="77"/>
              </a:rPr>
              <a:t>.</a:t>
            </a:r>
            <a:endParaRPr lang="en-GB" dirty="0">
              <a:solidFill>
                <a:schemeClr val="bg1"/>
              </a:solidFill>
              <a:effectLst/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6256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BCEF6E-9DF6-604B-A841-1508072D72AD}"/>
              </a:ext>
            </a:extLst>
          </p:cNvPr>
          <p:cNvSpPr/>
          <p:nvPr/>
        </p:nvSpPr>
        <p:spPr>
          <a:xfrm>
            <a:off x="2104788" y="963125"/>
            <a:ext cx="7982423" cy="1313926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4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6A6C1-8731-8A48-BCC3-3190939A6941}"/>
              </a:ext>
            </a:extLst>
          </p:cNvPr>
          <p:cNvSpPr txBox="1"/>
          <p:nvPr/>
        </p:nvSpPr>
        <p:spPr>
          <a:xfrm>
            <a:off x="2731324" y="799723"/>
            <a:ext cx="6625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0" dirty="0">
                <a:solidFill>
                  <a:schemeClr val="bg1"/>
                </a:solidFill>
              </a:rPr>
              <a:t>o</a:t>
            </a:r>
            <a:r>
              <a:rPr lang="en-PL" sz="9000" dirty="0">
                <a:solidFill>
                  <a:schemeClr val="bg1"/>
                </a:solidFill>
              </a:rPr>
              <a:t>d lat 60-tych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0B88E-5B73-9846-81B0-50FFC39FDA87}"/>
              </a:ext>
            </a:extLst>
          </p:cNvPr>
          <p:cNvSpPr txBox="1"/>
          <p:nvPr/>
        </p:nvSpPr>
        <p:spPr>
          <a:xfrm>
            <a:off x="2482606" y="2721404"/>
            <a:ext cx="7226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REALIZACJA IDEI neoMARKSIZMU </a:t>
            </a:r>
          </a:p>
          <a:p>
            <a:pPr algn="ctr"/>
            <a:r>
              <a:rPr lang="en-PL" sz="4000" dirty="0">
                <a:solidFill>
                  <a:schemeClr val="bg1"/>
                </a:solidFill>
              </a:rPr>
              <a:t>W KULTURZE ZACHODU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02C74-50A1-AA4F-8006-FD38E8873CAB}"/>
              </a:ext>
            </a:extLst>
          </p:cNvPr>
          <p:cNvSpPr txBox="1"/>
          <p:nvPr/>
        </p:nvSpPr>
        <p:spPr>
          <a:xfrm>
            <a:off x="364846" y="4589647"/>
            <a:ext cx="114623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5000" dirty="0">
                <a:solidFill>
                  <a:srgbClr val="FFFF00"/>
                </a:solidFill>
              </a:rPr>
              <a:t>Jak doszło do globalizacji idei MARKSIZMU?</a:t>
            </a:r>
          </a:p>
        </p:txBody>
      </p:sp>
    </p:spTree>
    <p:extLst>
      <p:ext uri="{BB962C8B-B14F-4D97-AF65-F5344CB8AC3E}">
        <p14:creationId xmlns:p14="http://schemas.microsoft.com/office/powerpoint/2010/main" val="4263709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BCEF6E-9DF6-604B-A841-1508072D72AD}"/>
              </a:ext>
            </a:extLst>
          </p:cNvPr>
          <p:cNvSpPr/>
          <p:nvPr/>
        </p:nvSpPr>
        <p:spPr>
          <a:xfrm>
            <a:off x="2104788" y="847378"/>
            <a:ext cx="7982423" cy="1313926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4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6A6C1-8731-8A48-BCC3-3190939A6941}"/>
              </a:ext>
            </a:extLst>
          </p:cNvPr>
          <p:cNvSpPr txBox="1"/>
          <p:nvPr/>
        </p:nvSpPr>
        <p:spPr>
          <a:xfrm>
            <a:off x="3225662" y="765677"/>
            <a:ext cx="57406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0" dirty="0">
                <a:solidFill>
                  <a:schemeClr val="bg1"/>
                </a:solidFill>
              </a:rPr>
              <a:t>1968 - 1972</a:t>
            </a:r>
            <a:endParaRPr lang="en-PL" sz="9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B7164-A1C2-8F44-B563-6E9070694167}"/>
              </a:ext>
            </a:extLst>
          </p:cNvPr>
          <p:cNvSpPr/>
          <p:nvPr/>
        </p:nvSpPr>
        <p:spPr>
          <a:xfrm>
            <a:off x="2104788" y="2606732"/>
            <a:ext cx="7982423" cy="1313926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45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0EAE4-EA4C-8749-803B-BA15C12EB9DE}"/>
              </a:ext>
            </a:extLst>
          </p:cNvPr>
          <p:cNvSpPr txBox="1"/>
          <p:nvPr/>
        </p:nvSpPr>
        <p:spPr>
          <a:xfrm>
            <a:off x="3225662" y="2525031"/>
            <a:ext cx="57406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0" dirty="0">
                <a:solidFill>
                  <a:schemeClr val="bg1"/>
                </a:solidFill>
              </a:rPr>
              <a:t>1983 - 1987</a:t>
            </a:r>
            <a:endParaRPr lang="en-PL" sz="9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2D622-0FC7-884F-ABE7-1243F4380773}"/>
              </a:ext>
            </a:extLst>
          </p:cNvPr>
          <p:cNvSpPr/>
          <p:nvPr/>
        </p:nvSpPr>
        <p:spPr>
          <a:xfrm>
            <a:off x="2104788" y="4384786"/>
            <a:ext cx="7982423" cy="1313926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45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BF88B-AE98-C548-8578-EF4FAF472E3E}"/>
              </a:ext>
            </a:extLst>
          </p:cNvPr>
          <p:cNvSpPr txBox="1"/>
          <p:nvPr/>
        </p:nvSpPr>
        <p:spPr>
          <a:xfrm>
            <a:off x="4833474" y="4221384"/>
            <a:ext cx="25250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0" dirty="0">
                <a:solidFill>
                  <a:schemeClr val="bg1"/>
                </a:solidFill>
              </a:rPr>
              <a:t>1992</a:t>
            </a:r>
            <a:endParaRPr lang="en-PL" sz="9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34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1D155AA-BC8E-9B4C-833D-F085617A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809" y="1898305"/>
            <a:ext cx="3224381" cy="3061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459F73-6991-4743-A629-CAC7E38AF416}"/>
              </a:ext>
            </a:extLst>
          </p:cNvPr>
          <p:cNvSpPr txBox="1"/>
          <p:nvPr/>
        </p:nvSpPr>
        <p:spPr>
          <a:xfrm>
            <a:off x="4650569" y="4874431"/>
            <a:ext cx="289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Klub Rzymski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9390D-B3C2-584F-95FB-38557F7A8DDD}"/>
              </a:ext>
            </a:extLst>
          </p:cNvPr>
          <p:cNvSpPr txBox="1"/>
          <p:nvPr/>
        </p:nvSpPr>
        <p:spPr>
          <a:xfrm>
            <a:off x="3646032" y="5497052"/>
            <a:ext cx="48999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5000" dirty="0">
                <a:solidFill>
                  <a:srgbClr val="FFFF00"/>
                </a:solidFill>
              </a:rPr>
              <a:t>“Granice wzrostu”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2827F6-78D1-3E42-A807-D0E8B0A99F5E}"/>
              </a:ext>
            </a:extLst>
          </p:cNvPr>
          <p:cNvSpPr/>
          <p:nvPr/>
        </p:nvSpPr>
        <p:spPr>
          <a:xfrm>
            <a:off x="2104788" y="306876"/>
            <a:ext cx="7982423" cy="1313926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45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F36BB4-C60D-6C49-A74E-8E35F0A363F7}"/>
              </a:ext>
            </a:extLst>
          </p:cNvPr>
          <p:cNvSpPr txBox="1"/>
          <p:nvPr/>
        </p:nvSpPr>
        <p:spPr>
          <a:xfrm>
            <a:off x="3225662" y="225175"/>
            <a:ext cx="57406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0" dirty="0">
                <a:solidFill>
                  <a:schemeClr val="bg1"/>
                </a:solidFill>
              </a:rPr>
              <a:t>1968 - 1972</a:t>
            </a:r>
            <a:endParaRPr lang="en-PL" sz="9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14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10B88E-5B73-9846-81B0-50FFC39FDA87}"/>
              </a:ext>
            </a:extLst>
          </p:cNvPr>
          <p:cNvSpPr txBox="1"/>
          <p:nvPr/>
        </p:nvSpPr>
        <p:spPr>
          <a:xfrm>
            <a:off x="2374426" y="4874285"/>
            <a:ext cx="7176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KOMISJA Gro Harlerm Brundtland</a:t>
            </a:r>
          </a:p>
        </p:txBody>
      </p:sp>
      <p:pic>
        <p:nvPicPr>
          <p:cNvPr id="6" name="Picture 5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557EED55-D1D0-BA4B-8DDC-AA118270F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24" y="1784205"/>
            <a:ext cx="2415235" cy="30900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84CF15-8740-6D4A-A554-E2771AC2878F}"/>
              </a:ext>
            </a:extLst>
          </p:cNvPr>
          <p:cNvSpPr txBox="1"/>
          <p:nvPr/>
        </p:nvSpPr>
        <p:spPr>
          <a:xfrm>
            <a:off x="2266989" y="5789198"/>
            <a:ext cx="73915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5000" dirty="0">
                <a:solidFill>
                  <a:srgbClr val="FFFF00"/>
                </a:solidFill>
              </a:rPr>
              <a:t>“Nasza Wspólna Przyszłość”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2FA9559A-39C1-8540-A969-AE0EB4A9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967" y="3413699"/>
            <a:ext cx="1253914" cy="1269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4C5394-047D-5A40-879F-B1B66668C723}"/>
              </a:ext>
            </a:extLst>
          </p:cNvPr>
          <p:cNvSpPr/>
          <p:nvPr/>
        </p:nvSpPr>
        <p:spPr>
          <a:xfrm>
            <a:off x="2104788" y="306876"/>
            <a:ext cx="7982423" cy="1313926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45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99D7EE-65ED-1948-A239-D03019DA1F36}"/>
              </a:ext>
            </a:extLst>
          </p:cNvPr>
          <p:cNvSpPr txBox="1"/>
          <p:nvPr/>
        </p:nvSpPr>
        <p:spPr>
          <a:xfrm>
            <a:off x="3225662" y="225175"/>
            <a:ext cx="57406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0" dirty="0">
                <a:solidFill>
                  <a:schemeClr val="bg1"/>
                </a:solidFill>
              </a:rPr>
              <a:t>1983 - 1987</a:t>
            </a:r>
            <a:endParaRPr lang="en-PL" sz="9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47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10B88E-5B73-9846-81B0-50FFC39FDA87}"/>
              </a:ext>
            </a:extLst>
          </p:cNvPr>
          <p:cNvSpPr txBox="1"/>
          <p:nvPr/>
        </p:nvSpPr>
        <p:spPr>
          <a:xfrm>
            <a:off x="2834460" y="4874285"/>
            <a:ext cx="6256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SZCZYT ZIEMI– Rio de Janeiro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4CF15-8740-6D4A-A554-E2771AC2878F}"/>
              </a:ext>
            </a:extLst>
          </p:cNvPr>
          <p:cNvSpPr txBox="1"/>
          <p:nvPr/>
        </p:nvSpPr>
        <p:spPr>
          <a:xfrm>
            <a:off x="970709" y="5689350"/>
            <a:ext cx="101116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5000" dirty="0">
                <a:solidFill>
                  <a:srgbClr val="FFFF00"/>
                </a:solidFill>
              </a:rPr>
              <a:t>“Strategia Zrównoważonego Rozwoju”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4C5394-047D-5A40-879F-B1B66668C723}"/>
              </a:ext>
            </a:extLst>
          </p:cNvPr>
          <p:cNvSpPr/>
          <p:nvPr/>
        </p:nvSpPr>
        <p:spPr>
          <a:xfrm>
            <a:off x="2104788" y="306876"/>
            <a:ext cx="7982423" cy="1313926"/>
          </a:xfrm>
          <a:prstGeom prst="rect">
            <a:avLst/>
          </a:prstGeom>
          <a:solidFill>
            <a:schemeClr val="tx1">
              <a:alpha val="610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45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99D7EE-65ED-1948-A239-D03019DA1F36}"/>
              </a:ext>
            </a:extLst>
          </p:cNvPr>
          <p:cNvSpPr txBox="1"/>
          <p:nvPr/>
        </p:nvSpPr>
        <p:spPr>
          <a:xfrm>
            <a:off x="4764023" y="170435"/>
            <a:ext cx="25250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0" dirty="0">
                <a:solidFill>
                  <a:schemeClr val="bg1"/>
                </a:solidFill>
              </a:rPr>
              <a:t>1992</a:t>
            </a:r>
            <a:endParaRPr lang="en-PL" sz="90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B8B9014-54D3-AB4F-9C65-029A42EF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04" y="1909530"/>
            <a:ext cx="2889491" cy="2805924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2FA9559A-39C1-8540-A969-AE0EB4A9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252" y="3152051"/>
            <a:ext cx="1253914" cy="12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0F5D3F6-C5E5-8C43-9281-07875BC65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87" y="963630"/>
            <a:ext cx="8302625" cy="5155901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2176DA-D011-304A-B1B3-D078156F0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0741">
            <a:off x="9925599" y="2406437"/>
            <a:ext cx="2168767" cy="31524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6AE0FE-741B-2E4C-8895-29720A15D5EA}"/>
              </a:ext>
            </a:extLst>
          </p:cNvPr>
          <p:cNvSpPr/>
          <p:nvPr/>
        </p:nvSpPr>
        <p:spPr>
          <a:xfrm rot="1827949">
            <a:off x="10583648" y="5276939"/>
            <a:ext cx="1272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Impact" panose="020B0806030902050204" pitchFamily="34" charset="0"/>
              </a:rPr>
              <a:t>Art. 5</a:t>
            </a:r>
            <a:endParaRPr lang="en-PL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5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361709" y="2921168"/>
            <a:ext cx="1146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</a:rPr>
              <a:t>stworzenie</a:t>
            </a:r>
          </a:p>
        </p:txBody>
      </p:sp>
    </p:spTree>
    <p:extLst>
      <p:ext uri="{BB962C8B-B14F-4D97-AF65-F5344CB8AC3E}">
        <p14:creationId xmlns:p14="http://schemas.microsoft.com/office/powerpoint/2010/main" val="155278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irst-aid kit, clipart, vector graphics&#10;&#10;Description automatically generated">
            <a:extLst>
              <a:ext uri="{FF2B5EF4-FFF2-40B4-BE49-F238E27FC236}">
                <a16:creationId xmlns:a16="http://schemas.microsoft.com/office/drawing/2014/main" id="{5F28D1B4-948E-2D42-B016-AA3C82B80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45" y="-55658"/>
            <a:ext cx="11473190" cy="565054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A75CDCAD-4A61-6648-90AD-815CF401391B}"/>
              </a:ext>
            </a:extLst>
          </p:cNvPr>
          <p:cNvSpPr/>
          <p:nvPr/>
        </p:nvSpPr>
        <p:spPr>
          <a:xfrm>
            <a:off x="6069821" y="880937"/>
            <a:ext cx="673178" cy="673178"/>
          </a:xfrm>
          <a:custGeom>
            <a:avLst/>
            <a:gdLst>
              <a:gd name="connsiteX0" fmla="*/ 673178 w 673178"/>
              <a:gd name="connsiteY0" fmla="*/ 431955 h 673178"/>
              <a:gd name="connsiteX1" fmla="*/ 673178 w 673178"/>
              <a:gd name="connsiteY1" fmla="*/ 0 h 673178"/>
              <a:gd name="connsiteX2" fmla="*/ 213173 w 673178"/>
              <a:gd name="connsiteY2" fmla="*/ 0 h 673178"/>
              <a:gd name="connsiteX3" fmla="*/ 213173 w 673178"/>
              <a:gd name="connsiteY3" fmla="*/ 230002 h 673178"/>
              <a:gd name="connsiteX4" fmla="*/ 0 w 673178"/>
              <a:gd name="connsiteY4" fmla="*/ 230002 h 673178"/>
              <a:gd name="connsiteX5" fmla="*/ 0 w 673178"/>
              <a:gd name="connsiteY5" fmla="*/ 673178 h 673178"/>
              <a:gd name="connsiteX6" fmla="*/ 443175 w 673178"/>
              <a:gd name="connsiteY6" fmla="*/ 673178 h 673178"/>
              <a:gd name="connsiteX7" fmla="*/ 443175 w 673178"/>
              <a:gd name="connsiteY7" fmla="*/ 448785 h 673178"/>
              <a:gd name="connsiteX8" fmla="*/ 673178 w 673178"/>
              <a:gd name="connsiteY8" fmla="*/ 431955 h 67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178" h="673178">
                <a:moveTo>
                  <a:pt x="673178" y="431955"/>
                </a:moveTo>
                <a:lnTo>
                  <a:pt x="673178" y="0"/>
                </a:lnTo>
                <a:lnTo>
                  <a:pt x="213173" y="0"/>
                </a:lnTo>
                <a:lnTo>
                  <a:pt x="213173" y="230002"/>
                </a:lnTo>
                <a:lnTo>
                  <a:pt x="0" y="230002"/>
                </a:lnTo>
                <a:lnTo>
                  <a:pt x="0" y="673178"/>
                </a:lnTo>
                <a:lnTo>
                  <a:pt x="443175" y="673178"/>
                </a:lnTo>
                <a:lnTo>
                  <a:pt x="443175" y="448785"/>
                </a:lnTo>
                <a:lnTo>
                  <a:pt x="673178" y="431955"/>
                </a:lnTo>
                <a:close/>
              </a:path>
            </a:pathLst>
          </a:cu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270BB05-A9D9-BA4B-A922-F01E2733E75C}"/>
              </a:ext>
            </a:extLst>
          </p:cNvPr>
          <p:cNvSpPr/>
          <p:nvPr/>
        </p:nvSpPr>
        <p:spPr>
          <a:xfrm>
            <a:off x="5385423" y="1559724"/>
            <a:ext cx="1351966" cy="880741"/>
          </a:xfrm>
          <a:custGeom>
            <a:avLst/>
            <a:gdLst>
              <a:gd name="connsiteX0" fmla="*/ 1138793 w 1351966"/>
              <a:gd name="connsiteY0" fmla="*/ 0 h 880741"/>
              <a:gd name="connsiteX1" fmla="*/ 1351966 w 1351966"/>
              <a:gd name="connsiteY1" fmla="*/ 0 h 880741"/>
              <a:gd name="connsiteX2" fmla="*/ 1351966 w 1351966"/>
              <a:gd name="connsiteY2" fmla="*/ 880741 h 880741"/>
              <a:gd name="connsiteX3" fmla="*/ 1133183 w 1351966"/>
              <a:gd name="connsiteY3" fmla="*/ 880741 h 880741"/>
              <a:gd name="connsiteX4" fmla="*/ 1133183 w 1351966"/>
              <a:gd name="connsiteY4" fmla="*/ 661959 h 880741"/>
              <a:gd name="connsiteX5" fmla="*/ 908790 w 1351966"/>
              <a:gd name="connsiteY5" fmla="*/ 661959 h 880741"/>
              <a:gd name="connsiteX6" fmla="*/ 908790 w 1351966"/>
              <a:gd name="connsiteY6" fmla="*/ 880741 h 880741"/>
              <a:gd name="connsiteX7" fmla="*/ 678788 w 1351966"/>
              <a:gd name="connsiteY7" fmla="*/ 880741 h 880741"/>
              <a:gd name="connsiteX8" fmla="*/ 678788 w 1351966"/>
              <a:gd name="connsiteY8" fmla="*/ 673178 h 880741"/>
              <a:gd name="connsiteX9" fmla="*/ 460005 w 1351966"/>
              <a:gd name="connsiteY9" fmla="*/ 673178 h 880741"/>
              <a:gd name="connsiteX10" fmla="*/ 460005 w 1351966"/>
              <a:gd name="connsiteY10" fmla="*/ 880741 h 880741"/>
              <a:gd name="connsiteX11" fmla="*/ 0 w 1351966"/>
              <a:gd name="connsiteY11" fmla="*/ 880741 h 880741"/>
              <a:gd name="connsiteX12" fmla="*/ 0 w 1351966"/>
              <a:gd name="connsiteY12" fmla="*/ 443176 h 880741"/>
              <a:gd name="connsiteX13" fmla="*/ 454395 w 1351966"/>
              <a:gd name="connsiteY13" fmla="*/ 443176 h 880741"/>
              <a:gd name="connsiteX14" fmla="*/ 454395 w 1351966"/>
              <a:gd name="connsiteY14" fmla="*/ 213173 h 880741"/>
              <a:gd name="connsiteX15" fmla="*/ 504884 w 1351966"/>
              <a:gd name="connsiteY15" fmla="*/ 218783 h 880741"/>
              <a:gd name="connsiteX16" fmla="*/ 1138793 w 1351966"/>
              <a:gd name="connsiteY16" fmla="*/ 218783 h 880741"/>
              <a:gd name="connsiteX17" fmla="*/ 1138793 w 1351966"/>
              <a:gd name="connsiteY17" fmla="*/ 0 h 88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51966" h="880741">
                <a:moveTo>
                  <a:pt x="1138793" y="0"/>
                </a:moveTo>
                <a:lnTo>
                  <a:pt x="1351966" y="0"/>
                </a:lnTo>
                <a:lnTo>
                  <a:pt x="1351966" y="880741"/>
                </a:lnTo>
                <a:lnTo>
                  <a:pt x="1133183" y="880741"/>
                </a:lnTo>
                <a:lnTo>
                  <a:pt x="1133183" y="661959"/>
                </a:lnTo>
                <a:lnTo>
                  <a:pt x="908790" y="661959"/>
                </a:lnTo>
                <a:lnTo>
                  <a:pt x="908790" y="880741"/>
                </a:lnTo>
                <a:lnTo>
                  <a:pt x="678788" y="880741"/>
                </a:lnTo>
                <a:lnTo>
                  <a:pt x="678788" y="673178"/>
                </a:lnTo>
                <a:lnTo>
                  <a:pt x="460005" y="673178"/>
                </a:lnTo>
                <a:lnTo>
                  <a:pt x="460005" y="880741"/>
                </a:lnTo>
                <a:lnTo>
                  <a:pt x="0" y="880741"/>
                </a:lnTo>
                <a:lnTo>
                  <a:pt x="0" y="443176"/>
                </a:lnTo>
                <a:lnTo>
                  <a:pt x="454395" y="443176"/>
                </a:lnTo>
                <a:lnTo>
                  <a:pt x="454395" y="213173"/>
                </a:lnTo>
                <a:lnTo>
                  <a:pt x="504884" y="218783"/>
                </a:lnTo>
                <a:lnTo>
                  <a:pt x="1138793" y="218783"/>
                </a:lnTo>
                <a:lnTo>
                  <a:pt x="1138793" y="0"/>
                </a:lnTo>
                <a:close/>
              </a:path>
            </a:pathLst>
          </a:cu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F0E6E99-B75D-1044-80A5-FAC225410559}"/>
              </a:ext>
            </a:extLst>
          </p:cNvPr>
          <p:cNvSpPr/>
          <p:nvPr/>
        </p:nvSpPr>
        <p:spPr>
          <a:xfrm>
            <a:off x="6294213" y="2451685"/>
            <a:ext cx="218783" cy="213173"/>
          </a:xfrm>
          <a:custGeom>
            <a:avLst/>
            <a:gdLst>
              <a:gd name="connsiteX0" fmla="*/ 218783 w 218783"/>
              <a:gd name="connsiteY0" fmla="*/ 213173 h 213173"/>
              <a:gd name="connsiteX1" fmla="*/ 0 w 218783"/>
              <a:gd name="connsiteY1" fmla="*/ 213173 h 213173"/>
              <a:gd name="connsiteX2" fmla="*/ 0 w 218783"/>
              <a:gd name="connsiteY2" fmla="*/ 0 h 213173"/>
              <a:gd name="connsiteX3" fmla="*/ 213174 w 218783"/>
              <a:gd name="connsiteY3" fmla="*/ 0 h 213173"/>
              <a:gd name="connsiteX4" fmla="*/ 218783 w 218783"/>
              <a:gd name="connsiteY4" fmla="*/ 213173 h 21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83" h="213173">
                <a:moveTo>
                  <a:pt x="218783" y="213173"/>
                </a:moveTo>
                <a:lnTo>
                  <a:pt x="0" y="213173"/>
                </a:lnTo>
                <a:lnTo>
                  <a:pt x="0" y="0"/>
                </a:lnTo>
                <a:lnTo>
                  <a:pt x="213174" y="0"/>
                </a:lnTo>
                <a:lnTo>
                  <a:pt x="218783" y="213173"/>
                </a:lnTo>
                <a:close/>
              </a:path>
            </a:pathLst>
          </a:cu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45DCB1B-3690-0A4F-BDF8-4716BED81F9B}"/>
              </a:ext>
            </a:extLst>
          </p:cNvPr>
          <p:cNvSpPr/>
          <p:nvPr/>
        </p:nvSpPr>
        <p:spPr>
          <a:xfrm>
            <a:off x="5618231" y="1554115"/>
            <a:ext cx="218783" cy="213173"/>
          </a:xfrm>
          <a:custGeom>
            <a:avLst/>
            <a:gdLst>
              <a:gd name="connsiteX0" fmla="*/ 218783 w 218783"/>
              <a:gd name="connsiteY0" fmla="*/ 213173 h 213173"/>
              <a:gd name="connsiteX1" fmla="*/ 0 w 218783"/>
              <a:gd name="connsiteY1" fmla="*/ 213173 h 213173"/>
              <a:gd name="connsiteX2" fmla="*/ 0 w 218783"/>
              <a:gd name="connsiteY2" fmla="*/ 0 h 213173"/>
              <a:gd name="connsiteX3" fmla="*/ 213174 w 218783"/>
              <a:gd name="connsiteY3" fmla="*/ 0 h 213173"/>
              <a:gd name="connsiteX4" fmla="*/ 218783 w 218783"/>
              <a:gd name="connsiteY4" fmla="*/ 213173 h 21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83" h="213173">
                <a:moveTo>
                  <a:pt x="218783" y="213173"/>
                </a:moveTo>
                <a:lnTo>
                  <a:pt x="0" y="213173"/>
                </a:lnTo>
                <a:lnTo>
                  <a:pt x="0" y="0"/>
                </a:lnTo>
                <a:lnTo>
                  <a:pt x="213174" y="0"/>
                </a:lnTo>
                <a:lnTo>
                  <a:pt x="218783" y="213173"/>
                </a:lnTo>
                <a:close/>
              </a:path>
            </a:pathLst>
          </a:cu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E9196E8-F1B8-2C4C-BE68-5D1BB738F1EA}"/>
              </a:ext>
            </a:extLst>
          </p:cNvPr>
          <p:cNvSpPr/>
          <p:nvPr/>
        </p:nvSpPr>
        <p:spPr>
          <a:xfrm>
            <a:off x="8998145" y="4016824"/>
            <a:ext cx="1340746" cy="1110743"/>
          </a:xfrm>
          <a:custGeom>
            <a:avLst/>
            <a:gdLst>
              <a:gd name="connsiteX0" fmla="*/ 897570 w 1340746"/>
              <a:gd name="connsiteY0" fmla="*/ 5610 h 1110743"/>
              <a:gd name="connsiteX1" fmla="*/ 1121963 w 1340746"/>
              <a:gd name="connsiteY1" fmla="*/ 5610 h 1110743"/>
              <a:gd name="connsiteX2" fmla="*/ 1121963 w 1340746"/>
              <a:gd name="connsiteY2" fmla="*/ 443175 h 1110743"/>
              <a:gd name="connsiteX3" fmla="*/ 1340746 w 1340746"/>
              <a:gd name="connsiteY3" fmla="*/ 443175 h 1110743"/>
              <a:gd name="connsiteX4" fmla="*/ 1340746 w 1340746"/>
              <a:gd name="connsiteY4" fmla="*/ 891960 h 1110743"/>
              <a:gd name="connsiteX5" fmla="*/ 1116353 w 1340746"/>
              <a:gd name="connsiteY5" fmla="*/ 891960 h 1110743"/>
              <a:gd name="connsiteX6" fmla="*/ 1116353 w 1340746"/>
              <a:gd name="connsiteY6" fmla="*/ 1110743 h 1110743"/>
              <a:gd name="connsiteX7" fmla="*/ 661958 w 1340746"/>
              <a:gd name="connsiteY7" fmla="*/ 1110743 h 1110743"/>
              <a:gd name="connsiteX8" fmla="*/ 661958 w 1340746"/>
              <a:gd name="connsiteY8" fmla="*/ 886351 h 1110743"/>
              <a:gd name="connsiteX9" fmla="*/ 0 w 1340746"/>
              <a:gd name="connsiteY9" fmla="*/ 886351 h 1110743"/>
              <a:gd name="connsiteX10" fmla="*/ 0 w 1340746"/>
              <a:gd name="connsiteY10" fmla="*/ 448785 h 1110743"/>
              <a:gd name="connsiteX11" fmla="*/ 218783 w 1340746"/>
              <a:gd name="connsiteY11" fmla="*/ 448785 h 1110743"/>
              <a:gd name="connsiteX12" fmla="*/ 218783 w 1340746"/>
              <a:gd name="connsiteY12" fmla="*/ 218783 h 1110743"/>
              <a:gd name="connsiteX13" fmla="*/ 437565 w 1340746"/>
              <a:gd name="connsiteY13" fmla="*/ 218783 h 1110743"/>
              <a:gd name="connsiteX14" fmla="*/ 437565 w 1340746"/>
              <a:gd name="connsiteY14" fmla="*/ 0 h 1110743"/>
              <a:gd name="connsiteX15" fmla="*/ 667568 w 1340746"/>
              <a:gd name="connsiteY15" fmla="*/ 0 h 1110743"/>
              <a:gd name="connsiteX16" fmla="*/ 667568 w 1340746"/>
              <a:gd name="connsiteY16" fmla="*/ 218783 h 1110743"/>
              <a:gd name="connsiteX17" fmla="*/ 880741 w 1340746"/>
              <a:gd name="connsiteY17" fmla="*/ 218783 h 1110743"/>
              <a:gd name="connsiteX18" fmla="*/ 897570 w 1340746"/>
              <a:gd name="connsiteY18" fmla="*/ 5610 h 11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0746" h="1110743">
                <a:moveTo>
                  <a:pt x="897570" y="5610"/>
                </a:moveTo>
                <a:lnTo>
                  <a:pt x="1121963" y="5610"/>
                </a:lnTo>
                <a:lnTo>
                  <a:pt x="1121963" y="443175"/>
                </a:lnTo>
                <a:lnTo>
                  <a:pt x="1340746" y="443175"/>
                </a:lnTo>
                <a:lnTo>
                  <a:pt x="1340746" y="891960"/>
                </a:lnTo>
                <a:lnTo>
                  <a:pt x="1116353" y="891960"/>
                </a:lnTo>
                <a:lnTo>
                  <a:pt x="1116353" y="1110743"/>
                </a:lnTo>
                <a:lnTo>
                  <a:pt x="661958" y="1110743"/>
                </a:lnTo>
                <a:lnTo>
                  <a:pt x="661958" y="886351"/>
                </a:lnTo>
                <a:lnTo>
                  <a:pt x="0" y="886351"/>
                </a:lnTo>
                <a:lnTo>
                  <a:pt x="0" y="448785"/>
                </a:lnTo>
                <a:lnTo>
                  <a:pt x="218783" y="448785"/>
                </a:lnTo>
                <a:lnTo>
                  <a:pt x="218783" y="218783"/>
                </a:lnTo>
                <a:lnTo>
                  <a:pt x="437565" y="218783"/>
                </a:lnTo>
                <a:lnTo>
                  <a:pt x="437565" y="0"/>
                </a:lnTo>
                <a:lnTo>
                  <a:pt x="667568" y="0"/>
                </a:lnTo>
                <a:lnTo>
                  <a:pt x="667568" y="218783"/>
                </a:lnTo>
                <a:lnTo>
                  <a:pt x="880741" y="218783"/>
                </a:lnTo>
                <a:lnTo>
                  <a:pt x="897570" y="5610"/>
                </a:lnTo>
                <a:close/>
              </a:path>
            </a:pathLst>
          </a:cu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63DA99C-FFC8-0C4A-B541-F68DC196448B}"/>
              </a:ext>
            </a:extLst>
          </p:cNvPr>
          <p:cNvSpPr/>
          <p:nvPr/>
        </p:nvSpPr>
        <p:spPr>
          <a:xfrm>
            <a:off x="903180" y="875327"/>
            <a:ext cx="3147107" cy="2479538"/>
          </a:xfrm>
          <a:custGeom>
            <a:avLst/>
            <a:gdLst>
              <a:gd name="connsiteX0" fmla="*/ 1116354 w 3147107"/>
              <a:gd name="connsiteY0" fmla="*/ 0 h 2479538"/>
              <a:gd name="connsiteX1" fmla="*/ 1778312 w 3147107"/>
              <a:gd name="connsiteY1" fmla="*/ 0 h 2479538"/>
              <a:gd name="connsiteX2" fmla="*/ 1778312 w 3147107"/>
              <a:gd name="connsiteY2" fmla="*/ 235612 h 2479538"/>
              <a:gd name="connsiteX3" fmla="*/ 2238317 w 3147107"/>
              <a:gd name="connsiteY3" fmla="*/ 235612 h 2479538"/>
              <a:gd name="connsiteX4" fmla="*/ 2238317 w 3147107"/>
              <a:gd name="connsiteY4" fmla="*/ 673178 h 2479538"/>
              <a:gd name="connsiteX5" fmla="*/ 2041973 w 3147107"/>
              <a:gd name="connsiteY5" fmla="*/ 673178 h 2479538"/>
              <a:gd name="connsiteX6" fmla="*/ 2041973 w 3147107"/>
              <a:gd name="connsiteY6" fmla="*/ 908790 h 2479538"/>
              <a:gd name="connsiteX7" fmla="*/ 2260756 w 3147107"/>
              <a:gd name="connsiteY7" fmla="*/ 908790 h 2479538"/>
              <a:gd name="connsiteX8" fmla="*/ 2260756 w 3147107"/>
              <a:gd name="connsiteY8" fmla="*/ 1127573 h 2479538"/>
              <a:gd name="connsiteX9" fmla="*/ 2473929 w 3147107"/>
              <a:gd name="connsiteY9" fmla="*/ 1127573 h 2479538"/>
              <a:gd name="connsiteX10" fmla="*/ 2473929 w 3147107"/>
              <a:gd name="connsiteY10" fmla="*/ 678788 h 2479538"/>
              <a:gd name="connsiteX11" fmla="*/ 2922714 w 3147107"/>
              <a:gd name="connsiteY11" fmla="*/ 678788 h 2479538"/>
              <a:gd name="connsiteX12" fmla="*/ 2922714 w 3147107"/>
              <a:gd name="connsiteY12" fmla="*/ 908790 h 2479538"/>
              <a:gd name="connsiteX13" fmla="*/ 3147107 w 3147107"/>
              <a:gd name="connsiteY13" fmla="*/ 908790 h 2479538"/>
              <a:gd name="connsiteX14" fmla="*/ 3147107 w 3147107"/>
              <a:gd name="connsiteY14" fmla="*/ 1133183 h 2479538"/>
              <a:gd name="connsiteX15" fmla="*/ 2922714 w 3147107"/>
              <a:gd name="connsiteY15" fmla="*/ 1133183 h 2479538"/>
              <a:gd name="connsiteX16" fmla="*/ 2922714 w 3147107"/>
              <a:gd name="connsiteY16" fmla="*/ 1340746 h 2479538"/>
              <a:gd name="connsiteX17" fmla="*/ 2687102 w 3147107"/>
              <a:gd name="connsiteY17" fmla="*/ 1340746 h 2479538"/>
              <a:gd name="connsiteX18" fmla="*/ 2687102 w 3147107"/>
              <a:gd name="connsiteY18" fmla="*/ 1570748 h 2479538"/>
              <a:gd name="connsiteX19" fmla="*/ 2462710 w 3147107"/>
              <a:gd name="connsiteY19" fmla="*/ 1570748 h 2479538"/>
              <a:gd name="connsiteX20" fmla="*/ 2462710 w 3147107"/>
              <a:gd name="connsiteY20" fmla="*/ 2025143 h 2479538"/>
              <a:gd name="connsiteX21" fmla="*/ 2243927 w 3147107"/>
              <a:gd name="connsiteY21" fmla="*/ 2025143 h 2479538"/>
              <a:gd name="connsiteX22" fmla="*/ 2243927 w 3147107"/>
              <a:gd name="connsiteY22" fmla="*/ 1795141 h 2479538"/>
              <a:gd name="connsiteX23" fmla="*/ 1811971 w 3147107"/>
              <a:gd name="connsiteY23" fmla="*/ 1795141 h 2479538"/>
              <a:gd name="connsiteX24" fmla="*/ 1811971 w 3147107"/>
              <a:gd name="connsiteY24" fmla="*/ 2019534 h 2479538"/>
              <a:gd name="connsiteX25" fmla="*/ 2013924 w 3147107"/>
              <a:gd name="connsiteY25" fmla="*/ 2019534 h 2479538"/>
              <a:gd name="connsiteX26" fmla="*/ 2013924 w 3147107"/>
              <a:gd name="connsiteY26" fmla="*/ 2232707 h 2479538"/>
              <a:gd name="connsiteX27" fmla="*/ 2255146 w 3147107"/>
              <a:gd name="connsiteY27" fmla="*/ 2232707 h 2479538"/>
              <a:gd name="connsiteX28" fmla="*/ 2255146 w 3147107"/>
              <a:gd name="connsiteY28" fmla="*/ 2479538 h 2479538"/>
              <a:gd name="connsiteX29" fmla="*/ 1795141 w 3147107"/>
              <a:gd name="connsiteY29" fmla="*/ 2479538 h 2479538"/>
              <a:gd name="connsiteX30" fmla="*/ 1789532 w 3147107"/>
              <a:gd name="connsiteY30" fmla="*/ 2429050 h 2479538"/>
              <a:gd name="connsiteX31" fmla="*/ 1789532 w 3147107"/>
              <a:gd name="connsiteY31" fmla="*/ 2243926 h 2479538"/>
              <a:gd name="connsiteX32" fmla="*/ 1576359 w 3147107"/>
              <a:gd name="connsiteY32" fmla="*/ 2243926 h 2479538"/>
              <a:gd name="connsiteX33" fmla="*/ 1576359 w 3147107"/>
              <a:gd name="connsiteY33" fmla="*/ 2025143 h 2479538"/>
              <a:gd name="connsiteX34" fmla="*/ 1346356 w 3147107"/>
              <a:gd name="connsiteY34" fmla="*/ 2025143 h 2479538"/>
              <a:gd name="connsiteX35" fmla="*/ 1346356 w 3147107"/>
              <a:gd name="connsiteY35" fmla="*/ 1789531 h 2479538"/>
              <a:gd name="connsiteX36" fmla="*/ 1116354 w 3147107"/>
              <a:gd name="connsiteY36" fmla="*/ 1789531 h 2479538"/>
              <a:gd name="connsiteX37" fmla="*/ 1116354 w 3147107"/>
              <a:gd name="connsiteY37" fmla="*/ 1565138 h 2479538"/>
              <a:gd name="connsiteX38" fmla="*/ 880741 w 3147107"/>
              <a:gd name="connsiteY38" fmla="*/ 1565138 h 2479538"/>
              <a:gd name="connsiteX39" fmla="*/ 880741 w 3147107"/>
              <a:gd name="connsiteY39" fmla="*/ 1138792 h 2479538"/>
              <a:gd name="connsiteX40" fmla="*/ 942449 w 3147107"/>
              <a:gd name="connsiteY40" fmla="*/ 1138792 h 2479538"/>
              <a:gd name="connsiteX41" fmla="*/ 661959 w 3147107"/>
              <a:gd name="connsiteY41" fmla="*/ 1138792 h 2479538"/>
              <a:gd name="connsiteX42" fmla="*/ 667568 w 3147107"/>
              <a:gd name="connsiteY42" fmla="*/ 1077084 h 2479538"/>
              <a:gd name="connsiteX43" fmla="*/ 667568 w 3147107"/>
              <a:gd name="connsiteY43" fmla="*/ 684397 h 2479538"/>
              <a:gd name="connsiteX44" fmla="*/ 0 w 3147107"/>
              <a:gd name="connsiteY44" fmla="*/ 684397 h 2479538"/>
              <a:gd name="connsiteX45" fmla="*/ 0 w 3147107"/>
              <a:gd name="connsiteY45" fmla="*/ 224392 h 2479538"/>
              <a:gd name="connsiteX46" fmla="*/ 1121964 w 3147107"/>
              <a:gd name="connsiteY46" fmla="*/ 224392 h 2479538"/>
              <a:gd name="connsiteX47" fmla="*/ 1116354 w 3147107"/>
              <a:gd name="connsiteY47" fmla="*/ 0 h 24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47107" h="2479538">
                <a:moveTo>
                  <a:pt x="1116354" y="0"/>
                </a:moveTo>
                <a:lnTo>
                  <a:pt x="1778312" y="0"/>
                </a:lnTo>
                <a:lnTo>
                  <a:pt x="1778312" y="235612"/>
                </a:lnTo>
                <a:lnTo>
                  <a:pt x="2238317" y="235612"/>
                </a:lnTo>
                <a:lnTo>
                  <a:pt x="2238317" y="673178"/>
                </a:lnTo>
                <a:lnTo>
                  <a:pt x="2041973" y="673178"/>
                </a:lnTo>
                <a:lnTo>
                  <a:pt x="2041973" y="908790"/>
                </a:lnTo>
                <a:lnTo>
                  <a:pt x="2260756" y="908790"/>
                </a:lnTo>
                <a:lnTo>
                  <a:pt x="2260756" y="1127573"/>
                </a:lnTo>
                <a:lnTo>
                  <a:pt x="2473929" y="1127573"/>
                </a:lnTo>
                <a:lnTo>
                  <a:pt x="2473929" y="678788"/>
                </a:lnTo>
                <a:lnTo>
                  <a:pt x="2922714" y="678788"/>
                </a:lnTo>
                <a:lnTo>
                  <a:pt x="2922714" y="908790"/>
                </a:lnTo>
                <a:lnTo>
                  <a:pt x="3147107" y="908790"/>
                </a:lnTo>
                <a:lnTo>
                  <a:pt x="3147107" y="1133183"/>
                </a:lnTo>
                <a:lnTo>
                  <a:pt x="2922714" y="1133183"/>
                </a:lnTo>
                <a:lnTo>
                  <a:pt x="2922714" y="1340746"/>
                </a:lnTo>
                <a:lnTo>
                  <a:pt x="2687102" y="1340746"/>
                </a:lnTo>
                <a:lnTo>
                  <a:pt x="2687102" y="1570748"/>
                </a:lnTo>
                <a:lnTo>
                  <a:pt x="2462710" y="1570748"/>
                </a:lnTo>
                <a:lnTo>
                  <a:pt x="2462710" y="2025143"/>
                </a:lnTo>
                <a:lnTo>
                  <a:pt x="2243927" y="2025143"/>
                </a:lnTo>
                <a:lnTo>
                  <a:pt x="2243927" y="1795141"/>
                </a:lnTo>
                <a:lnTo>
                  <a:pt x="1811971" y="1795141"/>
                </a:lnTo>
                <a:lnTo>
                  <a:pt x="1811971" y="2019534"/>
                </a:lnTo>
                <a:lnTo>
                  <a:pt x="2013924" y="2019534"/>
                </a:lnTo>
                <a:lnTo>
                  <a:pt x="2013924" y="2232707"/>
                </a:lnTo>
                <a:lnTo>
                  <a:pt x="2255146" y="2232707"/>
                </a:lnTo>
                <a:lnTo>
                  <a:pt x="2255146" y="2479538"/>
                </a:lnTo>
                <a:lnTo>
                  <a:pt x="1795141" y="2479538"/>
                </a:lnTo>
                <a:lnTo>
                  <a:pt x="1789532" y="2429050"/>
                </a:lnTo>
                <a:lnTo>
                  <a:pt x="1789532" y="2243926"/>
                </a:lnTo>
                <a:lnTo>
                  <a:pt x="1576359" y="2243926"/>
                </a:lnTo>
                <a:lnTo>
                  <a:pt x="1576359" y="2025143"/>
                </a:lnTo>
                <a:lnTo>
                  <a:pt x="1346356" y="2025143"/>
                </a:lnTo>
                <a:lnTo>
                  <a:pt x="1346356" y="1789531"/>
                </a:lnTo>
                <a:lnTo>
                  <a:pt x="1116354" y="1789531"/>
                </a:lnTo>
                <a:lnTo>
                  <a:pt x="1116354" y="1565138"/>
                </a:lnTo>
                <a:lnTo>
                  <a:pt x="880741" y="1565138"/>
                </a:lnTo>
                <a:lnTo>
                  <a:pt x="880741" y="1138792"/>
                </a:lnTo>
                <a:lnTo>
                  <a:pt x="942449" y="1138792"/>
                </a:lnTo>
                <a:lnTo>
                  <a:pt x="661959" y="1138792"/>
                </a:lnTo>
                <a:lnTo>
                  <a:pt x="667568" y="1077084"/>
                </a:lnTo>
                <a:lnTo>
                  <a:pt x="667568" y="684397"/>
                </a:lnTo>
                <a:lnTo>
                  <a:pt x="0" y="684397"/>
                </a:lnTo>
                <a:lnTo>
                  <a:pt x="0" y="224392"/>
                </a:lnTo>
                <a:lnTo>
                  <a:pt x="1121964" y="224392"/>
                </a:lnTo>
                <a:lnTo>
                  <a:pt x="1116354" y="0"/>
                </a:lnTo>
                <a:close/>
              </a:path>
            </a:pathLst>
          </a:cu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BC6AE45-5E6A-F24F-8452-4052CE8D429C}"/>
              </a:ext>
            </a:extLst>
          </p:cNvPr>
          <p:cNvSpPr/>
          <p:nvPr/>
        </p:nvSpPr>
        <p:spPr>
          <a:xfrm>
            <a:off x="678787" y="1554115"/>
            <a:ext cx="218783" cy="213173"/>
          </a:xfrm>
          <a:custGeom>
            <a:avLst/>
            <a:gdLst>
              <a:gd name="connsiteX0" fmla="*/ 218783 w 218783"/>
              <a:gd name="connsiteY0" fmla="*/ 213173 h 213173"/>
              <a:gd name="connsiteX1" fmla="*/ 0 w 218783"/>
              <a:gd name="connsiteY1" fmla="*/ 213173 h 213173"/>
              <a:gd name="connsiteX2" fmla="*/ 0 w 218783"/>
              <a:gd name="connsiteY2" fmla="*/ 0 h 213173"/>
              <a:gd name="connsiteX3" fmla="*/ 213174 w 218783"/>
              <a:gd name="connsiteY3" fmla="*/ 0 h 213173"/>
              <a:gd name="connsiteX4" fmla="*/ 218783 w 218783"/>
              <a:gd name="connsiteY4" fmla="*/ 213173 h 21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83" h="213173">
                <a:moveTo>
                  <a:pt x="218783" y="213173"/>
                </a:moveTo>
                <a:lnTo>
                  <a:pt x="0" y="213173"/>
                </a:lnTo>
                <a:lnTo>
                  <a:pt x="0" y="0"/>
                </a:lnTo>
                <a:lnTo>
                  <a:pt x="213174" y="0"/>
                </a:lnTo>
                <a:lnTo>
                  <a:pt x="218783" y="213173"/>
                </a:lnTo>
                <a:close/>
              </a:path>
            </a:pathLst>
          </a:cu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E492F2F-E8F5-F04A-9A23-720DC8A31512}"/>
              </a:ext>
            </a:extLst>
          </p:cNvPr>
          <p:cNvSpPr/>
          <p:nvPr/>
        </p:nvSpPr>
        <p:spPr>
          <a:xfrm>
            <a:off x="6069821" y="4235607"/>
            <a:ext cx="667568" cy="678787"/>
          </a:xfrm>
          <a:custGeom>
            <a:avLst/>
            <a:gdLst>
              <a:gd name="connsiteX0" fmla="*/ 0 w 667568"/>
              <a:gd name="connsiteY0" fmla="*/ 0 h 678787"/>
              <a:gd name="connsiteX1" fmla="*/ 667568 w 667568"/>
              <a:gd name="connsiteY1" fmla="*/ 0 h 678787"/>
              <a:gd name="connsiteX2" fmla="*/ 667568 w 667568"/>
              <a:gd name="connsiteY2" fmla="*/ 460004 h 678787"/>
              <a:gd name="connsiteX3" fmla="*/ 437566 w 667568"/>
              <a:gd name="connsiteY3" fmla="*/ 460004 h 678787"/>
              <a:gd name="connsiteX4" fmla="*/ 437566 w 667568"/>
              <a:gd name="connsiteY4" fmla="*/ 678787 h 678787"/>
              <a:gd name="connsiteX5" fmla="*/ 230002 w 667568"/>
              <a:gd name="connsiteY5" fmla="*/ 678787 h 678787"/>
              <a:gd name="connsiteX6" fmla="*/ 230002 w 667568"/>
              <a:gd name="connsiteY6" fmla="*/ 443175 h 678787"/>
              <a:gd name="connsiteX7" fmla="*/ 0 w 667568"/>
              <a:gd name="connsiteY7" fmla="*/ 443175 h 678787"/>
              <a:gd name="connsiteX8" fmla="*/ 0 w 667568"/>
              <a:gd name="connsiteY8" fmla="*/ 0 h 67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568" h="678787">
                <a:moveTo>
                  <a:pt x="0" y="0"/>
                </a:moveTo>
                <a:lnTo>
                  <a:pt x="667568" y="0"/>
                </a:lnTo>
                <a:lnTo>
                  <a:pt x="667568" y="460004"/>
                </a:lnTo>
                <a:lnTo>
                  <a:pt x="437566" y="460004"/>
                </a:lnTo>
                <a:lnTo>
                  <a:pt x="437566" y="678787"/>
                </a:lnTo>
                <a:lnTo>
                  <a:pt x="230002" y="678787"/>
                </a:lnTo>
                <a:lnTo>
                  <a:pt x="230002" y="443175"/>
                </a:lnTo>
                <a:lnTo>
                  <a:pt x="0" y="4431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9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759E0D7-1E4F-6646-8C55-3933304FB996}"/>
              </a:ext>
            </a:extLst>
          </p:cNvPr>
          <p:cNvSpPr/>
          <p:nvPr/>
        </p:nvSpPr>
        <p:spPr>
          <a:xfrm>
            <a:off x="3605709" y="202149"/>
            <a:ext cx="1576358" cy="1363185"/>
          </a:xfrm>
          <a:custGeom>
            <a:avLst/>
            <a:gdLst>
              <a:gd name="connsiteX0" fmla="*/ 673178 w 1576358"/>
              <a:gd name="connsiteY0" fmla="*/ 0 h 1363185"/>
              <a:gd name="connsiteX1" fmla="*/ 1363185 w 1576358"/>
              <a:gd name="connsiteY1" fmla="*/ 0 h 1363185"/>
              <a:gd name="connsiteX2" fmla="*/ 1363185 w 1576358"/>
              <a:gd name="connsiteY2" fmla="*/ 224393 h 1363185"/>
              <a:gd name="connsiteX3" fmla="*/ 1576358 w 1576358"/>
              <a:gd name="connsiteY3" fmla="*/ 224393 h 1363185"/>
              <a:gd name="connsiteX4" fmla="*/ 1576358 w 1576358"/>
              <a:gd name="connsiteY4" fmla="*/ 465615 h 1363185"/>
              <a:gd name="connsiteX5" fmla="*/ 1351966 w 1576358"/>
              <a:gd name="connsiteY5" fmla="*/ 465615 h 1363185"/>
              <a:gd name="connsiteX6" fmla="*/ 1351966 w 1576358"/>
              <a:gd name="connsiteY6" fmla="*/ 684397 h 1363185"/>
              <a:gd name="connsiteX7" fmla="*/ 1127573 w 1576358"/>
              <a:gd name="connsiteY7" fmla="*/ 684397 h 1363185"/>
              <a:gd name="connsiteX8" fmla="*/ 1127573 w 1576358"/>
              <a:gd name="connsiteY8" fmla="*/ 1144402 h 1363185"/>
              <a:gd name="connsiteX9" fmla="*/ 914400 w 1576358"/>
              <a:gd name="connsiteY9" fmla="*/ 1144402 h 1363185"/>
              <a:gd name="connsiteX10" fmla="*/ 914400 w 1576358"/>
              <a:gd name="connsiteY10" fmla="*/ 1363185 h 1363185"/>
              <a:gd name="connsiteX11" fmla="*/ 684398 w 1576358"/>
              <a:gd name="connsiteY11" fmla="*/ 1363185 h 1363185"/>
              <a:gd name="connsiteX12" fmla="*/ 684398 w 1576358"/>
              <a:gd name="connsiteY12" fmla="*/ 920010 h 1363185"/>
              <a:gd name="connsiteX13" fmla="*/ 460005 w 1576358"/>
              <a:gd name="connsiteY13" fmla="*/ 920010 h 1363185"/>
              <a:gd name="connsiteX14" fmla="*/ 460005 w 1576358"/>
              <a:gd name="connsiteY14" fmla="*/ 684397 h 1363185"/>
              <a:gd name="connsiteX15" fmla="*/ 0 w 1576358"/>
              <a:gd name="connsiteY15" fmla="*/ 684397 h 1363185"/>
              <a:gd name="connsiteX16" fmla="*/ 0 w 1576358"/>
              <a:gd name="connsiteY16" fmla="*/ 454395 h 1363185"/>
              <a:gd name="connsiteX17" fmla="*/ 218783 w 1576358"/>
              <a:gd name="connsiteY17" fmla="*/ 454395 h 1363185"/>
              <a:gd name="connsiteX18" fmla="*/ 218783 w 1576358"/>
              <a:gd name="connsiteY18" fmla="*/ 230002 h 1363185"/>
              <a:gd name="connsiteX19" fmla="*/ 286101 w 1576358"/>
              <a:gd name="connsiteY19" fmla="*/ 230002 h 1363185"/>
              <a:gd name="connsiteX20" fmla="*/ 701227 w 1576358"/>
              <a:gd name="connsiteY20" fmla="*/ 230002 h 1363185"/>
              <a:gd name="connsiteX21" fmla="*/ 673178 w 1576358"/>
              <a:gd name="connsiteY21" fmla="*/ 0 h 136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76358" h="1363185">
                <a:moveTo>
                  <a:pt x="673178" y="0"/>
                </a:moveTo>
                <a:lnTo>
                  <a:pt x="1363185" y="0"/>
                </a:lnTo>
                <a:lnTo>
                  <a:pt x="1363185" y="224393"/>
                </a:lnTo>
                <a:lnTo>
                  <a:pt x="1576358" y="224393"/>
                </a:lnTo>
                <a:lnTo>
                  <a:pt x="1576358" y="465615"/>
                </a:lnTo>
                <a:lnTo>
                  <a:pt x="1351966" y="465615"/>
                </a:lnTo>
                <a:lnTo>
                  <a:pt x="1351966" y="684397"/>
                </a:lnTo>
                <a:lnTo>
                  <a:pt x="1127573" y="684397"/>
                </a:lnTo>
                <a:lnTo>
                  <a:pt x="1127573" y="1144402"/>
                </a:lnTo>
                <a:lnTo>
                  <a:pt x="914400" y="1144402"/>
                </a:lnTo>
                <a:lnTo>
                  <a:pt x="914400" y="1363185"/>
                </a:lnTo>
                <a:lnTo>
                  <a:pt x="684398" y="1363185"/>
                </a:lnTo>
                <a:lnTo>
                  <a:pt x="684398" y="920010"/>
                </a:lnTo>
                <a:lnTo>
                  <a:pt x="460005" y="920010"/>
                </a:lnTo>
                <a:lnTo>
                  <a:pt x="460005" y="684397"/>
                </a:lnTo>
                <a:lnTo>
                  <a:pt x="0" y="684397"/>
                </a:lnTo>
                <a:lnTo>
                  <a:pt x="0" y="454395"/>
                </a:lnTo>
                <a:lnTo>
                  <a:pt x="218783" y="454395"/>
                </a:lnTo>
                <a:lnTo>
                  <a:pt x="218783" y="230002"/>
                </a:lnTo>
                <a:lnTo>
                  <a:pt x="286101" y="230002"/>
                </a:lnTo>
                <a:lnTo>
                  <a:pt x="701227" y="230002"/>
                </a:lnTo>
                <a:lnTo>
                  <a:pt x="673178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450E06E-D898-1245-A768-CC11513A0B3C}"/>
              </a:ext>
            </a:extLst>
          </p:cNvPr>
          <p:cNvSpPr/>
          <p:nvPr/>
        </p:nvSpPr>
        <p:spPr>
          <a:xfrm>
            <a:off x="2938141" y="437761"/>
            <a:ext cx="661958" cy="448785"/>
          </a:xfrm>
          <a:custGeom>
            <a:avLst/>
            <a:gdLst>
              <a:gd name="connsiteX0" fmla="*/ 656349 w 661958"/>
              <a:gd name="connsiteY0" fmla="*/ 0 h 448785"/>
              <a:gd name="connsiteX1" fmla="*/ 656349 w 661958"/>
              <a:gd name="connsiteY1" fmla="*/ 0 h 448785"/>
              <a:gd name="connsiteX2" fmla="*/ 0 w 661958"/>
              <a:gd name="connsiteY2" fmla="*/ 0 h 448785"/>
              <a:gd name="connsiteX3" fmla="*/ 0 w 661958"/>
              <a:gd name="connsiteY3" fmla="*/ 448785 h 448785"/>
              <a:gd name="connsiteX4" fmla="*/ 84147 w 661958"/>
              <a:gd name="connsiteY4" fmla="*/ 448785 h 448785"/>
              <a:gd name="connsiteX5" fmla="*/ 252442 w 661958"/>
              <a:gd name="connsiteY5" fmla="*/ 448785 h 448785"/>
              <a:gd name="connsiteX6" fmla="*/ 252442 w 661958"/>
              <a:gd name="connsiteY6" fmla="*/ 218783 h 448785"/>
              <a:gd name="connsiteX7" fmla="*/ 661958 w 661958"/>
              <a:gd name="connsiteY7" fmla="*/ 218783 h 448785"/>
              <a:gd name="connsiteX8" fmla="*/ 656349 w 661958"/>
              <a:gd name="connsiteY8" fmla="*/ 0 h 44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958" h="448785">
                <a:moveTo>
                  <a:pt x="656349" y="0"/>
                </a:moveTo>
                <a:lnTo>
                  <a:pt x="656349" y="0"/>
                </a:lnTo>
                <a:lnTo>
                  <a:pt x="0" y="0"/>
                </a:lnTo>
                <a:lnTo>
                  <a:pt x="0" y="448785"/>
                </a:lnTo>
                <a:lnTo>
                  <a:pt x="84147" y="448785"/>
                </a:lnTo>
                <a:lnTo>
                  <a:pt x="252442" y="448785"/>
                </a:lnTo>
                <a:lnTo>
                  <a:pt x="252442" y="218783"/>
                </a:lnTo>
                <a:lnTo>
                  <a:pt x="661958" y="218783"/>
                </a:lnTo>
                <a:lnTo>
                  <a:pt x="656349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6E3B409-DA06-244C-A6DA-043F5CA65A49}"/>
              </a:ext>
            </a:extLst>
          </p:cNvPr>
          <p:cNvSpPr/>
          <p:nvPr/>
        </p:nvSpPr>
        <p:spPr>
          <a:xfrm>
            <a:off x="3141497" y="897766"/>
            <a:ext cx="678788" cy="454395"/>
          </a:xfrm>
          <a:custGeom>
            <a:avLst/>
            <a:gdLst>
              <a:gd name="connsiteX0" fmla="*/ 16829 w 678788"/>
              <a:gd name="connsiteY0" fmla="*/ 0 h 454395"/>
              <a:gd name="connsiteX1" fmla="*/ 454395 w 678788"/>
              <a:gd name="connsiteY1" fmla="*/ 0 h 454395"/>
              <a:gd name="connsiteX2" fmla="*/ 454395 w 678788"/>
              <a:gd name="connsiteY2" fmla="*/ 213173 h 454395"/>
              <a:gd name="connsiteX3" fmla="*/ 678788 w 678788"/>
              <a:gd name="connsiteY3" fmla="*/ 213173 h 454395"/>
              <a:gd name="connsiteX4" fmla="*/ 678788 w 678788"/>
              <a:gd name="connsiteY4" fmla="*/ 454395 h 454395"/>
              <a:gd name="connsiteX5" fmla="*/ 235612 w 678788"/>
              <a:gd name="connsiteY5" fmla="*/ 454395 h 454395"/>
              <a:gd name="connsiteX6" fmla="*/ 235612 w 678788"/>
              <a:gd name="connsiteY6" fmla="*/ 207563 h 454395"/>
              <a:gd name="connsiteX7" fmla="*/ 0 w 678788"/>
              <a:gd name="connsiteY7" fmla="*/ 207563 h 454395"/>
              <a:gd name="connsiteX8" fmla="*/ 16829 w 678788"/>
              <a:gd name="connsiteY8" fmla="*/ 0 h 4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788" h="454395">
                <a:moveTo>
                  <a:pt x="16829" y="0"/>
                </a:moveTo>
                <a:lnTo>
                  <a:pt x="454395" y="0"/>
                </a:lnTo>
                <a:lnTo>
                  <a:pt x="454395" y="213173"/>
                </a:lnTo>
                <a:lnTo>
                  <a:pt x="678788" y="213173"/>
                </a:lnTo>
                <a:lnTo>
                  <a:pt x="678788" y="454395"/>
                </a:lnTo>
                <a:lnTo>
                  <a:pt x="235612" y="454395"/>
                </a:lnTo>
                <a:lnTo>
                  <a:pt x="235612" y="207563"/>
                </a:lnTo>
                <a:lnTo>
                  <a:pt x="0" y="207563"/>
                </a:lnTo>
                <a:lnTo>
                  <a:pt x="16829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29" name="Picture 28" descr="Graphical user interface&#10;&#10;Description automatically generated">
            <a:extLst>
              <a:ext uri="{FF2B5EF4-FFF2-40B4-BE49-F238E27FC236}">
                <a16:creationId xmlns:a16="http://schemas.microsoft.com/office/drawing/2014/main" id="{787F2551-6E66-F74B-BE5E-C1346762D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01" y="1423947"/>
            <a:ext cx="2205384" cy="1369535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9045C7A-0C7E-E24B-ACA7-7F4F12085531}"/>
              </a:ext>
            </a:extLst>
          </p:cNvPr>
          <p:cNvGraphicFramePr/>
          <p:nvPr/>
        </p:nvGraphicFramePr>
        <p:xfrm>
          <a:off x="2779590" y="-1929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Shape 17">
            <a:extLst>
              <a:ext uri="{FF2B5EF4-FFF2-40B4-BE49-F238E27FC236}">
                <a16:creationId xmlns:a16="http://schemas.microsoft.com/office/drawing/2014/main" id="{0284385D-E360-A645-A7FD-9B51B69C6892}"/>
              </a:ext>
            </a:extLst>
          </p:cNvPr>
          <p:cNvSpPr/>
          <p:nvPr/>
        </p:nvSpPr>
        <p:spPr>
          <a:xfrm rot="5400000">
            <a:off x="5185104" y="2622435"/>
            <a:ext cx="1782770" cy="478951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71930A4B-3794-744E-AF00-1D5F88BD5499}"/>
              </a:ext>
            </a:extLst>
          </p:cNvPr>
          <p:cNvSpPr/>
          <p:nvPr/>
        </p:nvSpPr>
        <p:spPr>
          <a:xfrm rot="15425168">
            <a:off x="8388410" y="3149006"/>
            <a:ext cx="1593689" cy="478951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Shape 19">
            <a:extLst>
              <a:ext uri="{FF2B5EF4-FFF2-40B4-BE49-F238E27FC236}">
                <a16:creationId xmlns:a16="http://schemas.microsoft.com/office/drawing/2014/main" id="{6FF25E8E-BECB-9F4E-9BBE-76160E3B4CD7}"/>
              </a:ext>
            </a:extLst>
          </p:cNvPr>
          <p:cNvSpPr/>
          <p:nvPr/>
        </p:nvSpPr>
        <p:spPr>
          <a:xfrm rot="1404914">
            <a:off x="5970032" y="1990375"/>
            <a:ext cx="2148699" cy="478951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Shape 21">
            <a:extLst>
              <a:ext uri="{FF2B5EF4-FFF2-40B4-BE49-F238E27FC236}">
                <a16:creationId xmlns:a16="http://schemas.microsoft.com/office/drawing/2014/main" id="{C18BBC1C-94E9-D043-A9F4-9DD64D940FE7}"/>
              </a:ext>
            </a:extLst>
          </p:cNvPr>
          <p:cNvSpPr/>
          <p:nvPr/>
        </p:nvSpPr>
        <p:spPr>
          <a:xfrm rot="6153704">
            <a:off x="2662950" y="2692409"/>
            <a:ext cx="1976449" cy="845773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665850-6D32-3843-9F5D-0DE6B9CC7B14}"/>
              </a:ext>
            </a:extLst>
          </p:cNvPr>
          <p:cNvSpPr/>
          <p:nvPr/>
        </p:nvSpPr>
        <p:spPr>
          <a:xfrm>
            <a:off x="-15832" y="5500905"/>
            <a:ext cx="12207831" cy="1363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200E254-C73B-184D-849F-144E3EEAC214}"/>
              </a:ext>
            </a:extLst>
          </p:cNvPr>
          <p:cNvSpPr/>
          <p:nvPr/>
        </p:nvSpPr>
        <p:spPr>
          <a:xfrm>
            <a:off x="3394365" y="1987472"/>
            <a:ext cx="329118" cy="34219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DD3E4D-9057-0A49-83AD-A5F3CC83CA55}"/>
              </a:ext>
            </a:extLst>
          </p:cNvPr>
          <p:cNvSpPr/>
          <p:nvPr/>
        </p:nvSpPr>
        <p:spPr>
          <a:xfrm>
            <a:off x="5799062" y="1916228"/>
            <a:ext cx="230108" cy="21317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3944C7-047D-0F4C-8004-2C4A96A75E50}"/>
              </a:ext>
            </a:extLst>
          </p:cNvPr>
          <p:cNvSpPr txBox="1"/>
          <p:nvPr/>
        </p:nvSpPr>
        <p:spPr>
          <a:xfrm>
            <a:off x="-92696" y="5581443"/>
            <a:ext cx="123773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Globalizacja MARKSIZMU poprzez post-chrześcijańską </a:t>
            </a:r>
          </a:p>
          <a:p>
            <a:pPr algn="ctr"/>
            <a:r>
              <a:rPr lang="pl-PL" sz="3500" dirty="0">
                <a:solidFill>
                  <a:schemeClr val="bg1"/>
                </a:solidFill>
              </a:rPr>
              <a:t>kulturę Zachodu i ONZ</a:t>
            </a:r>
            <a:endParaRPr lang="en-PL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8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003C0DD1-8464-2043-8014-93B5F26F58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72000" y="2571750"/>
              <a:ext cx="201915" cy="113577"/>
            </p:xfrm>
            <a:graphic>
              <a:graphicData uri="http://schemas.microsoft.com/office/powerpoint/2016/slidezoom">
                <pslz:sldZm>
                  <pslz:sldZmObj sldId="453" cId="562866419">
                    <pslz:zmPr id="{7AEE910E-1AB4-F149-BCBE-1FB4F0D3F6A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1915" cy="1135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003C0DD1-8464-2043-8014-93B5F26F58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0" y="2571750"/>
                <a:ext cx="201915" cy="1135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60702D98-5E36-DF49-8DD3-096C394F97E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799295" y="6562847"/>
              <a:ext cx="110242" cy="62011"/>
            </p:xfrm>
            <a:graphic>
              <a:graphicData uri="http://schemas.microsoft.com/office/powerpoint/2016/slidezoom">
                <pslz:sldZm>
                  <pslz:sldZmObj sldId="453" cId="562866419">
                    <pslz:zmPr id="{7AEE910E-1AB4-F149-BCBE-1FB4F0D3F6A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0242" cy="6201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Slide Zoom 10">
                <a:extLst>
                  <a:ext uri="{FF2B5EF4-FFF2-40B4-BE49-F238E27FC236}">
                    <a16:creationId xmlns:a16="http://schemas.microsoft.com/office/drawing/2014/main" id="{60702D98-5E36-DF49-8DD3-096C394F97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9295" y="6562847"/>
                <a:ext cx="110242" cy="6201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5489A1A7-AA0A-7148-ABE2-F8B36806AFF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20551" y="5854438"/>
              <a:ext cx="110242" cy="62011"/>
            </p:xfrm>
            <a:graphic>
              <a:graphicData uri="http://schemas.microsoft.com/office/powerpoint/2016/slidezoom">
                <pslz:sldZm>
                  <pslz:sldZmObj sldId="453" cId="562866419">
                    <pslz:zmPr id="{7AEE910E-1AB4-F149-BCBE-1FB4F0D3F6A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0242" cy="6201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5489A1A7-AA0A-7148-ABE2-F8B36806AF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20551" y="5854438"/>
                <a:ext cx="110242" cy="6201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27B3581A-F37E-9044-986A-357C3883F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4708">
            <a:off x="8776662" y="3887421"/>
            <a:ext cx="3167649" cy="3045008"/>
          </a:xfrm>
          <a:prstGeom prst="rect">
            <a:avLst/>
          </a:prstGeom>
        </p:spPr>
      </p:pic>
      <p:pic>
        <p:nvPicPr>
          <p:cNvPr id="13" name="Picture 12" descr="A picture containing person, person, suit, old&#10;&#10;Description automatically generated">
            <a:extLst>
              <a:ext uri="{FF2B5EF4-FFF2-40B4-BE49-F238E27FC236}">
                <a16:creationId xmlns:a16="http://schemas.microsoft.com/office/drawing/2014/main" id="{EE185050-FE58-004F-8C05-923AFA16A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274" y="236599"/>
            <a:ext cx="5671594" cy="567985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9D8420E-AF2E-2B4F-8C21-CB80A852D797}"/>
              </a:ext>
            </a:extLst>
          </p:cNvPr>
          <p:cNvSpPr/>
          <p:nvPr/>
        </p:nvSpPr>
        <p:spPr>
          <a:xfrm>
            <a:off x="4257196" y="5527908"/>
            <a:ext cx="4239163" cy="10353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B39FB-3283-5449-86D9-19D1793A4513}"/>
              </a:ext>
            </a:extLst>
          </p:cNvPr>
          <p:cNvSpPr txBox="1"/>
          <p:nvPr/>
        </p:nvSpPr>
        <p:spPr>
          <a:xfrm>
            <a:off x="3945599" y="5694624"/>
            <a:ext cx="510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Klaus SCHWAB</a:t>
            </a:r>
            <a:endParaRPr lang="en-PL" sz="4000" dirty="0">
              <a:solidFill>
                <a:schemeClr val="bg1"/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D0F9815-2992-184F-9B68-2AB5C952E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20221">
            <a:off x="7948035" y="1445915"/>
            <a:ext cx="2134960" cy="3315422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9A50B989-A795-3F47-8164-4BA68EC2A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772" y="4064369"/>
            <a:ext cx="4056171" cy="24984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347F41-B6E7-0B4A-99BF-D3A0330795E5}"/>
              </a:ext>
            </a:extLst>
          </p:cNvPr>
          <p:cNvCxnSpPr>
            <a:cxnSpLocks/>
          </p:cNvCxnSpPr>
          <p:nvPr/>
        </p:nvCxnSpPr>
        <p:spPr>
          <a:xfrm flipV="1">
            <a:off x="3854370" y="3149685"/>
            <a:ext cx="4300544" cy="150333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E10932-2A7B-0D47-8C91-F6136276F777}"/>
              </a:ext>
            </a:extLst>
          </p:cNvPr>
          <p:cNvCxnSpPr>
            <a:cxnSpLocks/>
          </p:cNvCxnSpPr>
          <p:nvPr/>
        </p:nvCxnSpPr>
        <p:spPr>
          <a:xfrm>
            <a:off x="9345367" y="3901355"/>
            <a:ext cx="1002400" cy="149244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B0E009E-5AA8-1E4D-86F9-AE8A86E08EDC}"/>
              </a:ext>
            </a:extLst>
          </p:cNvPr>
          <p:cNvSpPr txBox="1"/>
          <p:nvPr/>
        </p:nvSpPr>
        <p:spPr>
          <a:xfrm rot="20797524">
            <a:off x="1530448" y="66693"/>
            <a:ext cx="11158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0" dirty="0">
                <a:solidFill>
                  <a:srgbClr val="FFFF00"/>
                </a:solidFill>
              </a:rPr>
              <a:t>!</a:t>
            </a:r>
            <a:endParaRPr lang="en-PL" sz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08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E490EF-B70E-D449-B917-065DEF390D79}"/>
              </a:ext>
            </a:extLst>
          </p:cNvPr>
          <p:cNvCxnSpPr>
            <a:cxnSpLocks/>
          </p:cNvCxnSpPr>
          <p:nvPr/>
        </p:nvCxnSpPr>
        <p:spPr>
          <a:xfrm>
            <a:off x="603504" y="5157216"/>
            <a:ext cx="110276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41B7BB-EDEC-674E-A09F-2CD426493D7A}"/>
              </a:ext>
            </a:extLst>
          </p:cNvPr>
          <p:cNvCxnSpPr>
            <a:cxnSpLocks/>
          </p:cNvCxnSpPr>
          <p:nvPr/>
        </p:nvCxnSpPr>
        <p:spPr>
          <a:xfrm>
            <a:off x="1728216" y="5029200"/>
            <a:ext cx="0" cy="44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71D553-F73D-B244-9500-3800DB6B9A7A}"/>
              </a:ext>
            </a:extLst>
          </p:cNvPr>
          <p:cNvCxnSpPr>
            <a:cxnSpLocks/>
          </p:cNvCxnSpPr>
          <p:nvPr/>
        </p:nvCxnSpPr>
        <p:spPr>
          <a:xfrm>
            <a:off x="4937760" y="5001768"/>
            <a:ext cx="0" cy="44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FE7263-EEB2-BC48-9088-D2F341E9BDB3}"/>
              </a:ext>
            </a:extLst>
          </p:cNvPr>
          <p:cNvCxnSpPr>
            <a:cxnSpLocks/>
          </p:cNvCxnSpPr>
          <p:nvPr/>
        </p:nvCxnSpPr>
        <p:spPr>
          <a:xfrm>
            <a:off x="9765792" y="4997196"/>
            <a:ext cx="0" cy="44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21F89F-08D2-494A-BF2D-1365D4CECF8E}"/>
              </a:ext>
            </a:extLst>
          </p:cNvPr>
          <p:cNvCxnSpPr>
            <a:cxnSpLocks/>
          </p:cNvCxnSpPr>
          <p:nvPr/>
        </p:nvCxnSpPr>
        <p:spPr>
          <a:xfrm>
            <a:off x="7379208" y="4978908"/>
            <a:ext cx="0" cy="44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6D56E-4768-314B-AE1C-5AE7FDBA0F60}"/>
              </a:ext>
            </a:extLst>
          </p:cNvPr>
          <p:cNvSpPr/>
          <p:nvPr/>
        </p:nvSpPr>
        <p:spPr>
          <a:xfrm>
            <a:off x="1312076" y="5559552"/>
            <a:ext cx="8322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/>
              <a:t>1850</a:t>
            </a:r>
            <a:endParaRPr lang="en-PL" sz="2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29EAB-D9FF-7E4E-9E07-654D3D88AFA9}"/>
              </a:ext>
            </a:extLst>
          </p:cNvPr>
          <p:cNvSpPr/>
          <p:nvPr/>
        </p:nvSpPr>
        <p:spPr>
          <a:xfrm>
            <a:off x="4521620" y="5559552"/>
            <a:ext cx="8322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/>
              <a:t>1917</a:t>
            </a:r>
            <a:endParaRPr lang="en-PL" sz="2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51726-EA35-1744-A7B1-C5DF93343F85}"/>
              </a:ext>
            </a:extLst>
          </p:cNvPr>
          <p:cNvSpPr/>
          <p:nvPr/>
        </p:nvSpPr>
        <p:spPr>
          <a:xfrm>
            <a:off x="7008788" y="5559552"/>
            <a:ext cx="8322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/>
              <a:t>1960</a:t>
            </a:r>
            <a:endParaRPr lang="en-PL" sz="2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B94B64-C489-6F4F-836A-A41231FA1D31}"/>
              </a:ext>
            </a:extLst>
          </p:cNvPr>
          <p:cNvSpPr/>
          <p:nvPr/>
        </p:nvSpPr>
        <p:spPr>
          <a:xfrm>
            <a:off x="9349652" y="5509260"/>
            <a:ext cx="8322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/>
              <a:t>1989</a:t>
            </a:r>
            <a:endParaRPr lang="en-PL" sz="25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40BCB3-8F12-4447-A846-2A70B683876B}"/>
              </a:ext>
            </a:extLst>
          </p:cNvPr>
          <p:cNvCxnSpPr>
            <a:cxnSpLocks/>
          </p:cNvCxnSpPr>
          <p:nvPr/>
        </p:nvCxnSpPr>
        <p:spPr>
          <a:xfrm>
            <a:off x="1678009" y="1700784"/>
            <a:ext cx="0" cy="44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8D3741-7666-C546-AEDB-2DA7B3B577B8}"/>
              </a:ext>
            </a:extLst>
          </p:cNvPr>
          <p:cNvCxnSpPr>
            <a:cxnSpLocks/>
          </p:cNvCxnSpPr>
          <p:nvPr/>
        </p:nvCxnSpPr>
        <p:spPr>
          <a:xfrm>
            <a:off x="11183111" y="1696212"/>
            <a:ext cx="0" cy="44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40654E-E168-B94E-87F5-652541B2FDEB}"/>
              </a:ext>
            </a:extLst>
          </p:cNvPr>
          <p:cNvCxnSpPr>
            <a:cxnSpLocks/>
          </p:cNvCxnSpPr>
          <p:nvPr/>
        </p:nvCxnSpPr>
        <p:spPr>
          <a:xfrm>
            <a:off x="4937753" y="1700784"/>
            <a:ext cx="0" cy="44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3BC1C8F2-E06B-754F-95DB-C9644AA69F45}"/>
              </a:ext>
            </a:extLst>
          </p:cNvPr>
          <p:cNvSpPr/>
          <p:nvPr/>
        </p:nvSpPr>
        <p:spPr>
          <a:xfrm>
            <a:off x="4946904" y="4224528"/>
            <a:ext cx="4846320" cy="530352"/>
          </a:xfrm>
          <a:custGeom>
            <a:avLst/>
            <a:gdLst>
              <a:gd name="connsiteX0" fmla="*/ 0 w 4846320"/>
              <a:gd name="connsiteY0" fmla="*/ 0 h 530352"/>
              <a:gd name="connsiteX1" fmla="*/ 4846320 w 4846320"/>
              <a:gd name="connsiteY1" fmla="*/ 530352 h 530352"/>
              <a:gd name="connsiteX2" fmla="*/ 0 w 4846320"/>
              <a:gd name="connsiteY2" fmla="*/ 530352 h 530352"/>
              <a:gd name="connsiteX3" fmla="*/ 0 w 4846320"/>
              <a:gd name="connsiteY3" fmla="*/ 0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530352">
                <a:moveTo>
                  <a:pt x="0" y="0"/>
                </a:moveTo>
                <a:lnTo>
                  <a:pt x="4846320" y="530352"/>
                </a:lnTo>
                <a:lnTo>
                  <a:pt x="0" y="53035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EF9ACDD-C302-9B48-A939-730AC1997571}"/>
              </a:ext>
            </a:extLst>
          </p:cNvPr>
          <p:cNvSpPr/>
          <p:nvPr/>
        </p:nvSpPr>
        <p:spPr>
          <a:xfrm>
            <a:off x="4937753" y="2208276"/>
            <a:ext cx="6272784" cy="2651760"/>
          </a:xfrm>
          <a:custGeom>
            <a:avLst/>
            <a:gdLst>
              <a:gd name="connsiteX0" fmla="*/ 9144 w 6272784"/>
              <a:gd name="connsiteY0" fmla="*/ 1828800 h 2651760"/>
              <a:gd name="connsiteX1" fmla="*/ 6272784 w 6272784"/>
              <a:gd name="connsiteY1" fmla="*/ 0 h 2651760"/>
              <a:gd name="connsiteX2" fmla="*/ 6272784 w 6272784"/>
              <a:gd name="connsiteY2" fmla="*/ 2651760 h 2651760"/>
              <a:gd name="connsiteX3" fmla="*/ 6163056 w 6272784"/>
              <a:gd name="connsiteY3" fmla="*/ 2651760 h 2651760"/>
              <a:gd name="connsiteX4" fmla="*/ 0 w 6272784"/>
              <a:gd name="connsiteY4" fmla="*/ 1984248 h 2651760"/>
              <a:gd name="connsiteX5" fmla="*/ 9144 w 6272784"/>
              <a:gd name="connsiteY5" fmla="*/ 182880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2784" h="2651760">
                <a:moveTo>
                  <a:pt x="9144" y="1828800"/>
                </a:moveTo>
                <a:lnTo>
                  <a:pt x="6272784" y="0"/>
                </a:lnTo>
                <a:lnTo>
                  <a:pt x="6272784" y="2651760"/>
                </a:lnTo>
                <a:lnTo>
                  <a:pt x="6163056" y="2651760"/>
                </a:lnTo>
                <a:lnTo>
                  <a:pt x="0" y="1984248"/>
                </a:lnTo>
                <a:lnTo>
                  <a:pt x="9144" y="18288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071ABF-FDB9-0D44-A6FA-17ABD1D3C77E}"/>
              </a:ext>
            </a:extLst>
          </p:cNvPr>
          <p:cNvSpPr/>
          <p:nvPr/>
        </p:nvSpPr>
        <p:spPr>
          <a:xfrm>
            <a:off x="2740117" y="1667214"/>
            <a:ext cx="11446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/>
              <a:t>TEORIA</a:t>
            </a:r>
            <a:endParaRPr lang="en-PL" sz="25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FF3BD8-9017-A54D-B50F-3F278703875F}"/>
              </a:ext>
            </a:extLst>
          </p:cNvPr>
          <p:cNvSpPr/>
          <p:nvPr/>
        </p:nvSpPr>
        <p:spPr>
          <a:xfrm>
            <a:off x="6765951" y="1719652"/>
            <a:ext cx="28630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/>
              <a:t>TEORIA &amp; PRAKTYKA</a:t>
            </a:r>
            <a:endParaRPr lang="en-PL" sz="25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7F7878-9716-F94E-9C27-8F4007C898BB}"/>
              </a:ext>
            </a:extLst>
          </p:cNvPr>
          <p:cNvSpPr/>
          <p:nvPr/>
        </p:nvSpPr>
        <p:spPr>
          <a:xfrm rot="20616088">
            <a:off x="5295978" y="2995932"/>
            <a:ext cx="61585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>
                <a:solidFill>
                  <a:schemeClr val="bg1"/>
                </a:solidFill>
              </a:rPr>
              <a:t>globalny MARKSIZM kulturowy i ekonomiczny</a:t>
            </a:r>
            <a:endParaRPr lang="en-PL" sz="25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F6EC11-1104-F940-BF1B-103F5F68705B}"/>
              </a:ext>
            </a:extLst>
          </p:cNvPr>
          <p:cNvSpPr/>
          <p:nvPr/>
        </p:nvSpPr>
        <p:spPr>
          <a:xfrm rot="357208">
            <a:off x="4956178" y="4338860"/>
            <a:ext cx="27751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>
                <a:solidFill>
                  <a:schemeClr val="bg1"/>
                </a:solidFill>
              </a:rPr>
              <a:t>rosyjski MARKSIZM ekonomiczny</a:t>
            </a:r>
            <a:endParaRPr lang="en-PL" sz="15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4E93B0-FAD7-9540-91E6-FCBF37493604}"/>
              </a:ext>
            </a:extLst>
          </p:cNvPr>
          <p:cNvSpPr/>
          <p:nvPr/>
        </p:nvSpPr>
        <p:spPr>
          <a:xfrm>
            <a:off x="1887600" y="4118714"/>
            <a:ext cx="30455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>
                <a:solidFill>
                  <a:schemeClr val="bg1"/>
                </a:solidFill>
              </a:rPr>
              <a:t>Podstawy teoretyczne</a:t>
            </a:r>
            <a:endParaRPr lang="en-PL" sz="25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8CAECB-9F42-1A4E-A51C-B7E5F46465D0}"/>
              </a:ext>
            </a:extLst>
          </p:cNvPr>
          <p:cNvCxnSpPr>
            <a:cxnSpLocks/>
          </p:cNvCxnSpPr>
          <p:nvPr/>
        </p:nvCxnSpPr>
        <p:spPr>
          <a:xfrm>
            <a:off x="11201392" y="4905756"/>
            <a:ext cx="0" cy="44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40F9305-C644-6E43-AF13-B85A9A7EA107}"/>
              </a:ext>
            </a:extLst>
          </p:cNvPr>
          <p:cNvSpPr/>
          <p:nvPr/>
        </p:nvSpPr>
        <p:spPr>
          <a:xfrm>
            <a:off x="10766971" y="5481828"/>
            <a:ext cx="8322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dirty="0"/>
              <a:t>2022</a:t>
            </a:r>
            <a:endParaRPr lang="en-PL" sz="25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8E4C3077-B075-FF4E-82FB-B262B1C2AD0E}"/>
              </a:ext>
            </a:extLst>
          </p:cNvPr>
          <p:cNvSpPr/>
          <p:nvPr/>
        </p:nvSpPr>
        <p:spPr>
          <a:xfrm>
            <a:off x="1682496" y="4059936"/>
            <a:ext cx="3246120" cy="713232"/>
          </a:xfrm>
          <a:custGeom>
            <a:avLst/>
            <a:gdLst>
              <a:gd name="connsiteX0" fmla="*/ 0 w 3246120"/>
              <a:gd name="connsiteY0" fmla="*/ 694944 h 713232"/>
              <a:gd name="connsiteX1" fmla="*/ 3246120 w 3246120"/>
              <a:gd name="connsiteY1" fmla="*/ 694944 h 713232"/>
              <a:gd name="connsiteX2" fmla="*/ 3246120 w 3246120"/>
              <a:gd name="connsiteY2" fmla="*/ 0 h 713232"/>
              <a:gd name="connsiteX3" fmla="*/ 9144 w 3246120"/>
              <a:gd name="connsiteY3" fmla="*/ 393192 h 713232"/>
              <a:gd name="connsiteX4" fmla="*/ 9144 w 3246120"/>
              <a:gd name="connsiteY4" fmla="*/ 713232 h 7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120" h="713232">
                <a:moveTo>
                  <a:pt x="0" y="694944"/>
                </a:moveTo>
                <a:lnTo>
                  <a:pt x="3246120" y="694944"/>
                </a:lnTo>
                <a:lnTo>
                  <a:pt x="3246120" y="0"/>
                </a:lnTo>
                <a:lnTo>
                  <a:pt x="9144" y="393192"/>
                </a:lnTo>
                <a:lnTo>
                  <a:pt x="9144" y="713232"/>
                </a:ln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632B86-B027-BD44-B16D-2A9206A6DEF4}"/>
              </a:ext>
            </a:extLst>
          </p:cNvPr>
          <p:cNvSpPr/>
          <p:nvPr/>
        </p:nvSpPr>
        <p:spPr>
          <a:xfrm rot="21211168">
            <a:off x="2412450" y="4256439"/>
            <a:ext cx="2243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podstawy teoretyczne</a:t>
            </a:r>
            <a:endParaRPr lang="en-PL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90C826-1F42-3A45-841D-8A6153DE29B4}"/>
              </a:ext>
            </a:extLst>
          </p:cNvPr>
          <p:cNvSpPr/>
          <p:nvPr/>
        </p:nvSpPr>
        <p:spPr>
          <a:xfrm>
            <a:off x="4295543" y="330931"/>
            <a:ext cx="30836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000" dirty="0"/>
              <a:t>MARKSIZM</a:t>
            </a:r>
            <a:endParaRPr lang="en-PL" sz="5000" dirty="0"/>
          </a:p>
        </p:txBody>
      </p:sp>
    </p:spTree>
    <p:extLst>
      <p:ext uri="{BB962C8B-B14F-4D97-AF65-F5344CB8AC3E}">
        <p14:creationId xmlns:p14="http://schemas.microsoft.com/office/powerpoint/2010/main" val="3165632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0"/>
            <a:ext cx="12191980" cy="6877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714BBF-E296-AB4D-80E0-D415990D6C47}"/>
              </a:ext>
            </a:extLst>
          </p:cNvPr>
          <p:cNvSpPr/>
          <p:nvPr/>
        </p:nvSpPr>
        <p:spPr>
          <a:xfrm>
            <a:off x="1428696" y="2017930"/>
            <a:ext cx="96818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>
                <a:solidFill>
                  <a:srgbClr val="FFFF00"/>
                </a:solidFill>
              </a:rPr>
              <a:t>MANIPULACJA MAPĄ POZNAWCZĄ</a:t>
            </a:r>
            <a:endParaRPr lang="en-PL" sz="50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3A47AB-D6BE-3042-8B7C-708ABBC353CB}"/>
              </a:ext>
            </a:extLst>
          </p:cNvPr>
          <p:cNvSpPr/>
          <p:nvPr/>
        </p:nvSpPr>
        <p:spPr>
          <a:xfrm>
            <a:off x="2233991" y="3931947"/>
            <a:ext cx="7877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>
                <a:solidFill>
                  <a:srgbClr val="FFFF00"/>
                </a:solidFill>
              </a:rPr>
              <a:t>TOLERANCJA REPRESYWNA</a:t>
            </a:r>
            <a:endParaRPr lang="en-PL" sz="50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1E3D7B-8EED-284B-8490-4D7B9F724E0D}"/>
              </a:ext>
            </a:extLst>
          </p:cNvPr>
          <p:cNvSpPr/>
          <p:nvPr/>
        </p:nvSpPr>
        <p:spPr>
          <a:xfrm>
            <a:off x="2303303" y="4582596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POPRAWNOŚĆ POLITYCZNA</a:t>
            </a:r>
            <a:endParaRPr lang="en-PL" sz="25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8E2F12-A86C-FC41-96CA-CBAFBD7115C9}"/>
              </a:ext>
            </a:extLst>
          </p:cNvPr>
          <p:cNvSpPr/>
          <p:nvPr/>
        </p:nvSpPr>
        <p:spPr>
          <a:xfrm>
            <a:off x="2403887" y="2690244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ODWRACANIE BOŻEGO PORZĄDKU</a:t>
            </a:r>
            <a:endParaRPr lang="en-PL" sz="2500" dirty="0">
              <a:solidFill>
                <a:srgbClr val="FFFF00"/>
              </a:solidFill>
            </a:endParaRP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13B78F0C-CE27-6D47-A1BB-05E390B09EF9}"/>
              </a:ext>
            </a:extLst>
          </p:cNvPr>
          <p:cNvSpPr/>
          <p:nvPr/>
        </p:nvSpPr>
        <p:spPr>
          <a:xfrm>
            <a:off x="713121" y="2067189"/>
            <a:ext cx="861879" cy="763255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2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8610"/>
            <a:ext cx="12191980" cy="687751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42C401-8478-5343-8788-AF3996755739}"/>
              </a:ext>
            </a:extLst>
          </p:cNvPr>
          <p:cNvSpPr/>
          <p:nvPr/>
        </p:nvSpPr>
        <p:spPr>
          <a:xfrm>
            <a:off x="222146" y="1536294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uznawanie za normalne tego, co nienormalne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14BBF-E296-AB4D-80E0-D415990D6C47}"/>
              </a:ext>
            </a:extLst>
          </p:cNvPr>
          <p:cNvSpPr/>
          <p:nvPr/>
        </p:nvSpPr>
        <p:spPr>
          <a:xfrm>
            <a:off x="1255071" y="258733"/>
            <a:ext cx="96818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>
                <a:solidFill>
                  <a:srgbClr val="FFFF00"/>
                </a:solidFill>
              </a:rPr>
              <a:t>MANIPULACJA MAPĄ POZNAWCZĄ</a:t>
            </a:r>
            <a:endParaRPr lang="en-PL" sz="50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A5062D-F1B3-F440-AC93-F8283E2BD21D}"/>
              </a:ext>
            </a:extLst>
          </p:cNvPr>
          <p:cNvSpPr/>
          <p:nvPr/>
        </p:nvSpPr>
        <p:spPr>
          <a:xfrm>
            <a:off x="1963604" y="932548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ODWRACANIE BOŻEGO PORZĄDKU</a:t>
            </a:r>
            <a:endParaRPr lang="en-PL" sz="25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234EA-B272-5C47-AE14-9036C2A86125}"/>
              </a:ext>
            </a:extLst>
          </p:cNvPr>
          <p:cNvSpPr/>
          <p:nvPr/>
        </p:nvSpPr>
        <p:spPr>
          <a:xfrm>
            <a:off x="326826" y="2128451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nie ma prawdy absolutnej – jest prawo do błędu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D27E8-5881-D44B-A612-A3BD739D3670}"/>
              </a:ext>
            </a:extLst>
          </p:cNvPr>
          <p:cNvSpPr/>
          <p:nvPr/>
        </p:nvSpPr>
        <p:spPr>
          <a:xfrm>
            <a:off x="124048" y="2670374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autorytet - autonomia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C18C18-B421-C641-B8DC-46B2F2AEC7BF}"/>
              </a:ext>
            </a:extLst>
          </p:cNvPr>
          <p:cNvSpPr/>
          <p:nvPr/>
        </p:nvSpPr>
        <p:spPr>
          <a:xfrm>
            <a:off x="222146" y="3252312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wiedza – umiejętności życiowe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44CFD6-1AB7-714F-A383-5AD3DD61018A}"/>
              </a:ext>
            </a:extLst>
          </p:cNvPr>
          <p:cNvSpPr/>
          <p:nvPr/>
        </p:nvSpPr>
        <p:spPr>
          <a:xfrm>
            <a:off x="222146" y="3834250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edukacja – szkolenie, trening (testy)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F8EEBC-BB69-0F4E-8BE6-7D35E0291449}"/>
              </a:ext>
            </a:extLst>
          </p:cNvPr>
          <p:cNvSpPr/>
          <p:nvPr/>
        </p:nvSpPr>
        <p:spPr>
          <a:xfrm>
            <a:off x="291752" y="4465192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dogmat – wolność wyboru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5C2E5B-9347-C740-AD97-77B160B48B81}"/>
              </a:ext>
            </a:extLst>
          </p:cNvPr>
          <p:cNvSpPr/>
          <p:nvPr/>
        </p:nvSpPr>
        <p:spPr>
          <a:xfrm>
            <a:off x="222146" y="5047130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tradycja – wolność kulturowa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487D60-39EC-B645-A993-1BE4B6E71F99}"/>
              </a:ext>
            </a:extLst>
          </p:cNvPr>
          <p:cNvSpPr/>
          <p:nvPr/>
        </p:nvSpPr>
        <p:spPr>
          <a:xfrm>
            <a:off x="222146" y="5639287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hierarchia – równość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125D6A-F781-354E-B9C3-77FE5490A0DB}"/>
              </a:ext>
            </a:extLst>
          </p:cNvPr>
          <p:cNvSpPr/>
          <p:nvPr/>
        </p:nvSpPr>
        <p:spPr>
          <a:xfrm>
            <a:off x="222146" y="6260010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szczęście – jakość życia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69ACF878-46AB-A74A-BAA7-5DE7BA9F4542}"/>
              </a:ext>
            </a:extLst>
          </p:cNvPr>
          <p:cNvSpPr/>
          <p:nvPr/>
        </p:nvSpPr>
        <p:spPr>
          <a:xfrm rot="2698549">
            <a:off x="4105657" y="2562937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24C823DE-FB29-CA4E-B35C-F9F03FB93123}"/>
              </a:ext>
            </a:extLst>
          </p:cNvPr>
          <p:cNvSpPr/>
          <p:nvPr/>
        </p:nvSpPr>
        <p:spPr>
          <a:xfrm rot="2698549">
            <a:off x="3127249" y="2041475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9" name="Cross 28">
            <a:extLst>
              <a:ext uri="{FF2B5EF4-FFF2-40B4-BE49-F238E27FC236}">
                <a16:creationId xmlns:a16="http://schemas.microsoft.com/office/drawing/2014/main" id="{750F7CE3-1E8A-554E-9B88-88CF9A036353}"/>
              </a:ext>
            </a:extLst>
          </p:cNvPr>
          <p:cNvSpPr/>
          <p:nvPr/>
        </p:nvSpPr>
        <p:spPr>
          <a:xfrm rot="2698549">
            <a:off x="4462576" y="1418187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4FEB7380-68FC-A243-B50D-1149C6AD8999}"/>
              </a:ext>
            </a:extLst>
          </p:cNvPr>
          <p:cNvSpPr/>
          <p:nvPr/>
        </p:nvSpPr>
        <p:spPr>
          <a:xfrm rot="2698549">
            <a:off x="3162792" y="3115694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804FE787-AE3A-6D4D-BFDB-6D3805313425}"/>
              </a:ext>
            </a:extLst>
          </p:cNvPr>
          <p:cNvSpPr/>
          <p:nvPr/>
        </p:nvSpPr>
        <p:spPr>
          <a:xfrm rot="2698549">
            <a:off x="2812500" y="3784066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8A4F6F2F-FCD4-7E4D-B026-DF4C75A750A3}"/>
              </a:ext>
            </a:extLst>
          </p:cNvPr>
          <p:cNvSpPr/>
          <p:nvPr/>
        </p:nvSpPr>
        <p:spPr>
          <a:xfrm rot="2698549">
            <a:off x="3773828" y="4336374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C029C797-B908-F841-9EF6-98EFEF3EC4D5}"/>
              </a:ext>
            </a:extLst>
          </p:cNvPr>
          <p:cNvSpPr/>
          <p:nvPr/>
        </p:nvSpPr>
        <p:spPr>
          <a:xfrm rot="2698549">
            <a:off x="3389779" y="5012583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2D614629-11B0-8A42-A6CF-D18388C5EBAB}"/>
              </a:ext>
            </a:extLst>
          </p:cNvPr>
          <p:cNvSpPr/>
          <p:nvPr/>
        </p:nvSpPr>
        <p:spPr>
          <a:xfrm rot="2698549">
            <a:off x="4462577" y="5540840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D4CFD2D2-C315-DE4E-88FA-35C05A05BDF2}"/>
              </a:ext>
            </a:extLst>
          </p:cNvPr>
          <p:cNvSpPr/>
          <p:nvPr/>
        </p:nvSpPr>
        <p:spPr>
          <a:xfrm rot="2698549">
            <a:off x="4087138" y="6161215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36530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0"/>
            <a:ext cx="12191980" cy="687751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42C401-8478-5343-8788-AF3996755739}"/>
              </a:ext>
            </a:extLst>
          </p:cNvPr>
          <p:cNvSpPr/>
          <p:nvPr/>
        </p:nvSpPr>
        <p:spPr>
          <a:xfrm>
            <a:off x="159122" y="1478851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małżonek - partner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14BBF-E296-AB4D-80E0-D415990D6C47}"/>
              </a:ext>
            </a:extLst>
          </p:cNvPr>
          <p:cNvSpPr/>
          <p:nvPr/>
        </p:nvSpPr>
        <p:spPr>
          <a:xfrm>
            <a:off x="1255071" y="258733"/>
            <a:ext cx="96818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>
                <a:solidFill>
                  <a:srgbClr val="FFFF00"/>
                </a:solidFill>
              </a:rPr>
              <a:t>MANIPULACJA MAPĄ POZNAWCZĄ</a:t>
            </a:r>
            <a:endParaRPr lang="en-PL" sz="50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A5062D-F1B3-F440-AC93-F8283E2BD21D}"/>
              </a:ext>
            </a:extLst>
          </p:cNvPr>
          <p:cNvSpPr/>
          <p:nvPr/>
        </p:nvSpPr>
        <p:spPr>
          <a:xfrm>
            <a:off x="1963604" y="932548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ODWRACANIE BOŻEGO PORZĄDKU</a:t>
            </a:r>
            <a:endParaRPr lang="en-PL" sz="2500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CFCD3-C47C-4C42-B5ED-C8B48946C143}"/>
              </a:ext>
            </a:extLst>
          </p:cNvPr>
          <p:cNvSpPr/>
          <p:nvPr/>
        </p:nvSpPr>
        <p:spPr>
          <a:xfrm>
            <a:off x="213986" y="2083417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rodzic biologiczny - reproduktor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CACA59-0D78-6841-B4F3-C3C9CA9A2DD9}"/>
              </a:ext>
            </a:extLst>
          </p:cNvPr>
          <p:cNvSpPr/>
          <p:nvPr/>
        </p:nvSpPr>
        <p:spPr>
          <a:xfrm>
            <a:off x="268850" y="2687983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rodzic - opiekun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A59586-D35A-BE4C-87D4-E4B17C97266F}"/>
              </a:ext>
            </a:extLst>
          </p:cNvPr>
          <p:cNvSpPr/>
          <p:nvPr/>
        </p:nvSpPr>
        <p:spPr>
          <a:xfrm>
            <a:off x="213986" y="3318925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Bóg Ojciec – Matka Ziemia, przedmiot KULTU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684B2E-A5FB-0343-A44F-CCA2BDD234AB}"/>
              </a:ext>
            </a:extLst>
          </p:cNvPr>
          <p:cNvSpPr/>
          <p:nvPr/>
        </p:nvSpPr>
        <p:spPr>
          <a:xfrm>
            <a:off x="213986" y="3969657"/>
            <a:ext cx="117737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Człowiek Koroną Stworzenia – Człowiek jest jednym z gatunków, tym który najbardziej niszczy Matkę Ziemię - pasożyt</a:t>
            </a:r>
            <a:endParaRPr lang="en-PL" sz="35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DA555ED7-B5D2-2146-AA91-E947BC8ECB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1150292"/>
                  </p:ext>
                </p:extLst>
              </p:nvPr>
            </p:nvGraphicFramePr>
            <p:xfrm>
              <a:off x="4847215" y="5402342"/>
              <a:ext cx="2110558" cy="1187189"/>
            </p:xfrm>
            <a:graphic>
              <a:graphicData uri="http://schemas.microsoft.com/office/powerpoint/2016/slidezoom">
                <pslz:sldZm>
                  <pslz:sldZmObj sldId="364" cId="423377260">
                    <pslz:zmPr id="{35E5EB99-2D99-694B-924A-0826D2272A8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10558" cy="118718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A555ED7-B5D2-2146-AA91-E947BC8ECB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7215" y="5402342"/>
                <a:ext cx="2110558" cy="118718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6" name="Cross 25">
            <a:extLst>
              <a:ext uri="{FF2B5EF4-FFF2-40B4-BE49-F238E27FC236}">
                <a16:creationId xmlns:a16="http://schemas.microsoft.com/office/drawing/2014/main" id="{A2C66B69-3C0B-7F46-9182-25B719A29280}"/>
              </a:ext>
            </a:extLst>
          </p:cNvPr>
          <p:cNvSpPr/>
          <p:nvPr/>
        </p:nvSpPr>
        <p:spPr>
          <a:xfrm rot="2698549">
            <a:off x="4468771" y="1363082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7" name="Cross 26">
            <a:extLst>
              <a:ext uri="{FF2B5EF4-FFF2-40B4-BE49-F238E27FC236}">
                <a16:creationId xmlns:a16="http://schemas.microsoft.com/office/drawing/2014/main" id="{2C545C8A-ED1C-4349-9CD5-C4C25AAE75D0}"/>
              </a:ext>
            </a:extLst>
          </p:cNvPr>
          <p:cNvSpPr/>
          <p:nvPr/>
        </p:nvSpPr>
        <p:spPr>
          <a:xfrm rot="2698549">
            <a:off x="3115459" y="1986743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27263D47-0005-914C-AC5A-A2121598B7E0}"/>
              </a:ext>
            </a:extLst>
          </p:cNvPr>
          <p:cNvSpPr/>
          <p:nvPr/>
        </p:nvSpPr>
        <p:spPr>
          <a:xfrm rot="2698549">
            <a:off x="4496203" y="2588420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9" name="Cross 28">
            <a:extLst>
              <a:ext uri="{FF2B5EF4-FFF2-40B4-BE49-F238E27FC236}">
                <a16:creationId xmlns:a16="http://schemas.microsoft.com/office/drawing/2014/main" id="{D29D2042-57C9-8E41-B75F-D5B3C52A12A2}"/>
              </a:ext>
            </a:extLst>
          </p:cNvPr>
          <p:cNvSpPr/>
          <p:nvPr/>
        </p:nvSpPr>
        <p:spPr>
          <a:xfrm rot="2698549">
            <a:off x="1794869" y="3213412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id="{AC7D56DD-B4B4-C943-88B3-2D9B295B0CF4}"/>
              </a:ext>
            </a:extLst>
          </p:cNvPr>
          <p:cNvSpPr/>
          <p:nvPr/>
        </p:nvSpPr>
        <p:spPr>
          <a:xfrm rot="2698549">
            <a:off x="2088686" y="3881577"/>
            <a:ext cx="914400" cy="914400"/>
          </a:xfrm>
          <a:prstGeom prst="plus">
            <a:avLst>
              <a:gd name="adj" fmla="val 40000"/>
            </a:avLst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82350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0"/>
            <a:ext cx="12191980" cy="68775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8C6094-A7A9-2E41-9AD5-A0ECB8C684D7}"/>
              </a:ext>
            </a:extLst>
          </p:cNvPr>
          <p:cNvSpPr/>
          <p:nvPr/>
        </p:nvSpPr>
        <p:spPr>
          <a:xfrm>
            <a:off x="1099594" y="314827"/>
            <a:ext cx="102127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L" sz="2500" dirty="0">
                <a:solidFill>
                  <a:schemeClr val="bg1">
                    <a:lumMod val="75000"/>
                  </a:schemeClr>
                </a:solidFill>
              </a:rPr>
              <a:t>Rdz 9/22- 9/1-16</a:t>
            </a:r>
            <a:r>
              <a:rPr lang="pl-PL" sz="25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Dopóki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ziemia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istnieć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będzie</a:t>
            </a:r>
            <a:r>
              <a:rPr lang="en-GB" sz="2500" dirty="0">
                <a:solidFill>
                  <a:schemeClr val="bg1"/>
                </a:solidFill>
              </a:rPr>
              <a:t>, </a:t>
            </a:r>
            <a:r>
              <a:rPr lang="en-GB" sz="2500" b="1" dirty="0" err="1">
                <a:solidFill>
                  <a:srgbClr val="FFFF00"/>
                </a:solidFill>
              </a:rPr>
              <a:t>nie</a:t>
            </a:r>
            <a:r>
              <a:rPr lang="en-GB" sz="2500" b="1" dirty="0">
                <a:solidFill>
                  <a:srgbClr val="FFFF00"/>
                </a:solidFill>
              </a:rPr>
              <a:t> </a:t>
            </a:r>
            <a:r>
              <a:rPr lang="en-GB" sz="2500" b="1" dirty="0" err="1">
                <a:solidFill>
                  <a:srgbClr val="FFFF00"/>
                </a:solidFill>
              </a:rPr>
              <a:t>ustaną</a:t>
            </a:r>
            <a:r>
              <a:rPr lang="en-GB" sz="2500" b="1" dirty="0">
                <a:solidFill>
                  <a:srgbClr val="FFFF00"/>
                </a:solidFill>
              </a:rPr>
              <a:t> siew </a:t>
            </a:r>
            <a:r>
              <a:rPr lang="en-GB" sz="2500" b="1" dirty="0" err="1">
                <a:solidFill>
                  <a:srgbClr val="FFFF00"/>
                </a:solidFill>
              </a:rPr>
              <a:t>i</a:t>
            </a:r>
            <a:r>
              <a:rPr lang="en-GB" sz="2500" b="1" dirty="0">
                <a:solidFill>
                  <a:srgbClr val="FFFF00"/>
                </a:solidFill>
              </a:rPr>
              <a:t> </a:t>
            </a:r>
            <a:r>
              <a:rPr lang="en-GB" sz="2500" b="1" dirty="0" err="1">
                <a:solidFill>
                  <a:srgbClr val="FFFF00"/>
                </a:solidFill>
              </a:rPr>
              <a:t>żniwo</a:t>
            </a:r>
            <a:r>
              <a:rPr lang="en-GB" sz="2500" dirty="0">
                <a:solidFill>
                  <a:schemeClr val="bg1"/>
                </a:solidFill>
              </a:rPr>
              <a:t>, </a:t>
            </a:r>
            <a:r>
              <a:rPr lang="en-GB" sz="2500" dirty="0" err="1">
                <a:solidFill>
                  <a:schemeClr val="bg1"/>
                </a:solidFill>
              </a:rPr>
              <a:t>zimno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i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gorąco</a:t>
            </a:r>
            <a:r>
              <a:rPr lang="en-GB" sz="2500" dirty="0">
                <a:solidFill>
                  <a:schemeClr val="bg1"/>
                </a:solidFill>
              </a:rPr>
              <a:t>, </a:t>
            </a:r>
            <a:r>
              <a:rPr lang="en-GB" sz="2500" dirty="0" err="1">
                <a:solidFill>
                  <a:schemeClr val="bg1"/>
                </a:solidFill>
              </a:rPr>
              <a:t>lato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i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zima</a:t>
            </a:r>
            <a:r>
              <a:rPr lang="en-GB" sz="2500" dirty="0">
                <a:solidFill>
                  <a:schemeClr val="bg1"/>
                </a:solidFill>
              </a:rPr>
              <a:t>, </a:t>
            </a:r>
            <a:r>
              <a:rPr lang="en-GB" sz="2500" dirty="0" err="1">
                <a:solidFill>
                  <a:schemeClr val="bg1"/>
                </a:solidFill>
              </a:rPr>
              <a:t>dzień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i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noc</a:t>
            </a:r>
            <a:r>
              <a:rPr lang="en-GB" sz="2500" dirty="0">
                <a:solidFill>
                  <a:schemeClr val="bg1"/>
                </a:solidFill>
              </a:rPr>
              <a:t>."</a:t>
            </a:r>
            <a:r>
              <a:rPr lang="en-PL" sz="2500" dirty="0">
                <a:solidFill>
                  <a:schemeClr val="bg1"/>
                </a:solidFill>
              </a:rPr>
              <a:t>I pobłogosławił Bóg Noego i synów jego, i powiedział do nich: </a:t>
            </a:r>
            <a:r>
              <a:rPr lang="en-PL" sz="2500" b="1" dirty="0">
                <a:solidFill>
                  <a:srgbClr val="FFFF00"/>
                </a:solidFill>
              </a:rPr>
              <a:t>Rozradzajcie się i rozmnażajcie, i napełniajcie ziemię</a:t>
            </a:r>
            <a:r>
              <a:rPr lang="en-PL" sz="2500" dirty="0">
                <a:solidFill>
                  <a:schemeClr val="bg1"/>
                </a:solidFill>
              </a:rPr>
              <a:t>. A bojaźń i lęk przed wami niech padnie na wszystkie zwierzęta ziemi i na wszelkie ptactwo niebios, na wszystko, co się rusza na ziemi i na wszystkie ryby morskie; wszystko to oddane jest w ręce wasze. </a:t>
            </a:r>
            <a:r>
              <a:rPr lang="en-PL" sz="2500" b="1" dirty="0">
                <a:solidFill>
                  <a:srgbClr val="FFFF00"/>
                </a:solidFill>
              </a:rPr>
              <a:t>Wszystko, co się rusza i żyje, niech wam służy za pokarm</a:t>
            </a:r>
            <a:r>
              <a:rPr lang="en-PL" sz="2500" dirty="0">
                <a:solidFill>
                  <a:schemeClr val="bg1"/>
                </a:solidFill>
              </a:rPr>
              <a:t>; tak jak zielone jarzyny, daję wam wszystko. Lecz nie będziecie jedli mięsa z duszą jego, to jest z krwią jego. Będę też żądał krwi waszej, to jest dusz waszych. Będę jej żądał od każdego zwierzęcia. A od człowieka będę żądał duszy człowieka, za życie brata jego. </a:t>
            </a:r>
            <a:r>
              <a:rPr lang="en-PL" sz="2500" b="1" dirty="0">
                <a:solidFill>
                  <a:srgbClr val="FFFF00"/>
                </a:solidFill>
              </a:rPr>
              <a:t>Kto przelewa krew człowieka, tego krew przez człowieka będzie przelana</a:t>
            </a:r>
            <a:r>
              <a:rPr lang="en-PL" sz="2500" dirty="0">
                <a:solidFill>
                  <a:schemeClr val="bg1"/>
                </a:solidFill>
              </a:rPr>
              <a:t>, bo na obraz Boży uczynił człowieka. </a:t>
            </a:r>
            <a:r>
              <a:rPr lang="en-PL" sz="2500" b="1" dirty="0">
                <a:solidFill>
                  <a:srgbClr val="FFFF00"/>
                </a:solidFill>
              </a:rPr>
              <a:t>Łuk mój kładę na obłoku</a:t>
            </a:r>
            <a:r>
              <a:rPr lang="en-PL" sz="2500" dirty="0">
                <a:solidFill>
                  <a:schemeClr val="bg1"/>
                </a:solidFill>
              </a:rPr>
              <a:t>, aby był znakiem przymierza między mną a ziemią. Kiedy zbiorę chmury i obłok będzie nad ziemią, a na obłoku ukaże się łuk, (…) Gdy tedy łuk ukaże się na obłoku, spojrzę nań, aby wspomnieć na przymierze wieczne między Bogiem a wszelką istotą żyjącą, wszelkim ciałem, które jest na ziemi."</a:t>
            </a:r>
          </a:p>
        </p:txBody>
      </p:sp>
    </p:spTree>
    <p:extLst>
      <p:ext uri="{BB962C8B-B14F-4D97-AF65-F5344CB8AC3E}">
        <p14:creationId xmlns:p14="http://schemas.microsoft.com/office/powerpoint/2010/main" val="3049159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-1504" y="9580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1B399D-EB29-A84D-9D86-41A80FF3BFD4}"/>
              </a:ext>
            </a:extLst>
          </p:cNvPr>
          <p:cNvSpPr txBox="1"/>
          <p:nvPr/>
        </p:nvSpPr>
        <p:spPr>
          <a:xfrm>
            <a:off x="387815" y="-1144345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PŁCI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21A78-D21C-2948-86D6-4A8FBFF44EEC}"/>
              </a:ext>
            </a:extLst>
          </p:cNvPr>
          <p:cNvSpPr txBox="1"/>
          <p:nvPr/>
        </p:nvSpPr>
        <p:spPr>
          <a:xfrm>
            <a:off x="399647" y="-2411869"/>
            <a:ext cx="2060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RODZINY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A4767-F659-B94B-9011-170B9C4E8691}"/>
              </a:ext>
            </a:extLst>
          </p:cNvPr>
          <p:cNvSpPr txBox="1"/>
          <p:nvPr/>
        </p:nvSpPr>
        <p:spPr>
          <a:xfrm>
            <a:off x="399647" y="-1750148"/>
            <a:ext cx="3176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MAŁŻEŃSTWA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17A0C-E52D-CC48-9519-3337D48FC539}"/>
              </a:ext>
            </a:extLst>
          </p:cNvPr>
          <p:cNvSpPr txBox="1"/>
          <p:nvPr/>
        </p:nvSpPr>
        <p:spPr>
          <a:xfrm>
            <a:off x="5072801" y="-1307550"/>
            <a:ext cx="225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PAŃSTWA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ED791-CA40-7D48-9D41-2AA11ADB9E2E}"/>
              </a:ext>
            </a:extLst>
          </p:cNvPr>
          <p:cNvSpPr txBox="1"/>
          <p:nvPr/>
        </p:nvSpPr>
        <p:spPr>
          <a:xfrm>
            <a:off x="5072801" y="-1903296"/>
            <a:ext cx="2071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NARODU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0F0A-E429-1E4D-8F55-CAA6FD3F8017}"/>
              </a:ext>
            </a:extLst>
          </p:cNvPr>
          <p:cNvSpPr txBox="1"/>
          <p:nvPr/>
        </p:nvSpPr>
        <p:spPr>
          <a:xfrm>
            <a:off x="11704824" y="7308412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KLAS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F01C7D-F47F-A843-93D5-B619DB68442C}"/>
              </a:ext>
            </a:extLst>
          </p:cNvPr>
          <p:cNvSpPr txBox="1"/>
          <p:nvPr/>
        </p:nvSpPr>
        <p:spPr>
          <a:xfrm>
            <a:off x="5071277" y="-2514097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000" dirty="0">
                <a:solidFill>
                  <a:schemeClr val="bg1"/>
                </a:solidFill>
              </a:rPr>
              <a:t>WŁASNOŚCI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9EAA2-01E2-1742-8001-592E2022AC60}"/>
              </a:ext>
            </a:extLst>
          </p:cNvPr>
          <p:cNvSpPr/>
          <p:nvPr/>
        </p:nvSpPr>
        <p:spPr>
          <a:xfrm>
            <a:off x="1815444" y="6300805"/>
            <a:ext cx="89489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L" sz="2500" dirty="0">
                <a:solidFill>
                  <a:schemeClr val="bg1"/>
                </a:solidFill>
              </a:rPr>
              <a:t>Nie będziemy karać śmiercią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A3DD40-59D2-8D41-AA9E-3639A9855B6C}"/>
              </a:ext>
            </a:extLst>
          </p:cNvPr>
          <p:cNvSpPr/>
          <p:nvPr/>
        </p:nvSpPr>
        <p:spPr>
          <a:xfrm>
            <a:off x="1815444" y="5772866"/>
            <a:ext cx="89489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L" sz="2500" dirty="0">
                <a:solidFill>
                  <a:schemeClr val="bg1"/>
                </a:solidFill>
              </a:rPr>
              <a:t>Nie będziemy jeść zwierząt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13D7B-9B26-4E49-8CF2-A3EC2C1EC8DF}"/>
              </a:ext>
            </a:extLst>
          </p:cNvPr>
          <p:cNvSpPr/>
          <p:nvPr/>
        </p:nvSpPr>
        <p:spPr>
          <a:xfrm>
            <a:off x="2932771" y="153147"/>
            <a:ext cx="6623824" cy="463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7195B3-F151-5C4B-9E19-1A74657C37C5}"/>
              </a:ext>
            </a:extLst>
          </p:cNvPr>
          <p:cNvSpPr/>
          <p:nvPr/>
        </p:nvSpPr>
        <p:spPr>
          <a:xfrm>
            <a:off x="-1109415" y="5284222"/>
            <a:ext cx="144128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chemeClr val="bg1"/>
                </a:solidFill>
              </a:rPr>
              <a:t>To nie BÓG OJCIEC nas karmni, tylko MATKA ZIEMIA, a my pasożytujemy na niej</a:t>
            </a:r>
            <a:endParaRPr lang="en-PL" sz="2500" dirty="0">
              <a:solidFill>
                <a:schemeClr val="bg1"/>
              </a:solidFill>
            </a:endParaRPr>
          </a:p>
        </p:txBody>
      </p:sp>
      <p:pic>
        <p:nvPicPr>
          <p:cNvPr id="5" name="Picture 4" descr="A rainbow over a field&#10;&#10;Description automatically generated with medium confidence">
            <a:extLst>
              <a:ext uri="{FF2B5EF4-FFF2-40B4-BE49-F238E27FC236}">
                <a16:creationId xmlns:a16="http://schemas.microsoft.com/office/drawing/2014/main" id="{7357C71A-E910-EE47-8FCD-12A38828B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065" y="294450"/>
            <a:ext cx="6299498" cy="36883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2406347-3C95-AE41-9A57-DF5C4F414B99}"/>
              </a:ext>
            </a:extLst>
          </p:cNvPr>
          <p:cNvSpPr/>
          <p:nvPr/>
        </p:nvSpPr>
        <p:spPr>
          <a:xfrm>
            <a:off x="3324028" y="989002"/>
            <a:ext cx="574956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nie zabraknie wam plonów!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DF9412-E4AE-8F44-92EE-9ABB0EC13A76}"/>
              </a:ext>
            </a:extLst>
          </p:cNvPr>
          <p:cNvSpPr/>
          <p:nvPr/>
        </p:nvSpPr>
        <p:spPr>
          <a:xfrm>
            <a:off x="3094934" y="4070068"/>
            <a:ext cx="629949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L" sz="3500" dirty="0">
                <a:solidFill>
                  <a:srgbClr val="00B050"/>
                </a:solidFill>
              </a:rPr>
              <a:t>PRZYMIERZE BOGA Z NOEM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D00C43-F797-4F41-B004-4D8E3F20E5B0}"/>
              </a:ext>
            </a:extLst>
          </p:cNvPr>
          <p:cNvSpPr/>
          <p:nvPr/>
        </p:nvSpPr>
        <p:spPr>
          <a:xfrm>
            <a:off x="2702702" y="1534608"/>
            <a:ext cx="708125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daję wam zwierzęta do </a:t>
            </a:r>
            <a:r>
              <a:rPr lang="pl-PL" sz="3500" dirty="0" err="1">
                <a:solidFill>
                  <a:schemeClr val="bg1"/>
                </a:solidFill>
              </a:rPr>
              <a:t>jedzienia</a:t>
            </a:r>
            <a:r>
              <a:rPr lang="pl-PL" sz="3500" dirty="0">
                <a:solidFill>
                  <a:schemeClr val="bg1"/>
                </a:solidFill>
              </a:rPr>
              <a:t>!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A1B9A4-5467-444D-B08D-426557514B7B}"/>
              </a:ext>
            </a:extLst>
          </p:cNvPr>
          <p:cNvSpPr/>
          <p:nvPr/>
        </p:nvSpPr>
        <p:spPr>
          <a:xfrm>
            <a:off x="2658183" y="3139011"/>
            <a:ext cx="708125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tęcza moim znakiem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2C47F-D5F2-C84E-887D-6E8E570B8590}"/>
              </a:ext>
            </a:extLst>
          </p:cNvPr>
          <p:cNvSpPr/>
          <p:nvPr/>
        </p:nvSpPr>
        <p:spPr>
          <a:xfrm>
            <a:off x="3141181" y="407989"/>
            <a:ext cx="574956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rozmnażajcie się!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A767F-5B63-C848-A028-0E0193D0030E}"/>
              </a:ext>
            </a:extLst>
          </p:cNvPr>
          <p:cNvSpPr/>
          <p:nvPr/>
        </p:nvSpPr>
        <p:spPr>
          <a:xfrm>
            <a:off x="228732" y="4803031"/>
            <a:ext cx="121223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chemeClr val="bg1"/>
                </a:solidFill>
              </a:rPr>
              <a:t>Populację trzeba ograniczać</a:t>
            </a:r>
            <a:endParaRPr lang="en-PL" sz="25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FC3679-D665-E346-BA58-636F58589454}"/>
              </a:ext>
            </a:extLst>
          </p:cNvPr>
          <p:cNvSpPr/>
          <p:nvPr/>
        </p:nvSpPr>
        <p:spPr>
          <a:xfrm>
            <a:off x="7704607" y="6279412"/>
            <a:ext cx="20679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L" sz="1500" dirty="0">
                <a:solidFill>
                  <a:schemeClr val="bg1"/>
                </a:solidFill>
              </a:rPr>
              <a:t>aborcja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81C868-1FD8-354D-8556-A921A14CA76B}"/>
              </a:ext>
            </a:extLst>
          </p:cNvPr>
          <p:cNvSpPr/>
          <p:nvPr/>
        </p:nvSpPr>
        <p:spPr>
          <a:xfrm>
            <a:off x="7777467" y="6501799"/>
            <a:ext cx="19073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L" sz="1500" dirty="0">
                <a:solidFill>
                  <a:schemeClr val="bg1"/>
                </a:solidFill>
              </a:rPr>
              <a:t>eutanazja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B45D8C-F5E9-DC42-AD12-0B3F874A9BC1}"/>
              </a:ext>
            </a:extLst>
          </p:cNvPr>
          <p:cNvSpPr/>
          <p:nvPr/>
        </p:nvSpPr>
        <p:spPr>
          <a:xfrm>
            <a:off x="8416032" y="6360884"/>
            <a:ext cx="34562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</a:rPr>
              <a:t>…</a:t>
            </a:r>
            <a:r>
              <a:rPr lang="en-GB" sz="1500" dirty="0" err="1">
                <a:solidFill>
                  <a:schemeClr val="bg1"/>
                </a:solidFill>
              </a:rPr>
              <a:t>są</a:t>
            </a:r>
            <a:r>
              <a:rPr lang="en-GB" sz="1500" dirty="0">
                <a:solidFill>
                  <a:schemeClr val="bg1"/>
                </a:solidFill>
              </a:rPr>
              <a:t> p</a:t>
            </a:r>
            <a:r>
              <a:rPr lang="en-PL" sz="1500" dirty="0">
                <a:solidFill>
                  <a:schemeClr val="bg1"/>
                </a:solidFill>
              </a:rPr>
              <a:t>rawami człowieka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032BAF-A357-AA43-8F4E-D1F45B1566AF}"/>
              </a:ext>
            </a:extLst>
          </p:cNvPr>
          <p:cNvSpPr/>
          <p:nvPr/>
        </p:nvSpPr>
        <p:spPr>
          <a:xfrm>
            <a:off x="2603549" y="2567686"/>
            <a:ext cx="708125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…ale bierzcie życie za życie</a:t>
            </a:r>
            <a:endParaRPr lang="en-PL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0"/>
            <a:ext cx="12191980" cy="687751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42C401-8478-5343-8788-AF3996755739}"/>
              </a:ext>
            </a:extLst>
          </p:cNvPr>
          <p:cNvSpPr/>
          <p:nvPr/>
        </p:nvSpPr>
        <p:spPr>
          <a:xfrm>
            <a:off x="277994" y="3131484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ograniczenia populacji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14BBF-E296-AB4D-80E0-D415990D6C47}"/>
              </a:ext>
            </a:extLst>
          </p:cNvPr>
          <p:cNvSpPr/>
          <p:nvPr/>
        </p:nvSpPr>
        <p:spPr>
          <a:xfrm>
            <a:off x="1255071" y="258733"/>
            <a:ext cx="96818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>
                <a:solidFill>
                  <a:srgbClr val="FFFF00"/>
                </a:solidFill>
              </a:rPr>
              <a:t>MANIPULACJA MAPĄ POZNAWCZĄ</a:t>
            </a:r>
            <a:endParaRPr lang="en-PL" sz="50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A5062D-F1B3-F440-AC93-F8283E2BD21D}"/>
              </a:ext>
            </a:extLst>
          </p:cNvPr>
          <p:cNvSpPr/>
          <p:nvPr/>
        </p:nvSpPr>
        <p:spPr>
          <a:xfrm>
            <a:off x="1963604" y="932548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ODWRACANIE BOŻEGO PORZĄDKU</a:t>
            </a:r>
            <a:endParaRPr lang="en-PL" sz="2500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CFCD3-C47C-4C42-B5ED-C8B48946C143}"/>
              </a:ext>
            </a:extLst>
          </p:cNvPr>
          <p:cNvSpPr/>
          <p:nvPr/>
        </p:nvSpPr>
        <p:spPr>
          <a:xfrm>
            <a:off x="332858" y="3736050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ograniczenia produkcji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CACA59-0D78-6841-B4F3-C3C9CA9A2DD9}"/>
              </a:ext>
            </a:extLst>
          </p:cNvPr>
          <p:cNvSpPr/>
          <p:nvPr/>
        </p:nvSpPr>
        <p:spPr>
          <a:xfrm>
            <a:off x="387722" y="4340616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ograniczenia dostępu do pracy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A59586-D35A-BE4C-87D4-E4B17C97266F}"/>
              </a:ext>
            </a:extLst>
          </p:cNvPr>
          <p:cNvSpPr/>
          <p:nvPr/>
        </p:nvSpPr>
        <p:spPr>
          <a:xfrm>
            <a:off x="387722" y="5602500"/>
            <a:ext cx="111513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ograniczenia własności prywatnej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684B2E-A5FB-0343-A44F-CCA2BDD234AB}"/>
              </a:ext>
            </a:extLst>
          </p:cNvPr>
          <p:cNvSpPr/>
          <p:nvPr/>
        </p:nvSpPr>
        <p:spPr>
          <a:xfrm>
            <a:off x="76491" y="4971558"/>
            <a:ext cx="1177379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ograniczenia przedsiębiorczości</a:t>
            </a:r>
            <a:endParaRPr lang="en-PL" sz="35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E132E-E898-0546-9C66-16EFFDAF13AC}"/>
              </a:ext>
            </a:extLst>
          </p:cNvPr>
          <p:cNvSpPr/>
          <p:nvPr/>
        </p:nvSpPr>
        <p:spPr>
          <a:xfrm>
            <a:off x="2024500" y="1983977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Ma doprowadzić do możliwości…</a:t>
            </a:r>
            <a:endParaRPr lang="en-PL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31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0"/>
            <a:ext cx="12191980" cy="6877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714BBF-E296-AB4D-80E0-D415990D6C47}"/>
              </a:ext>
            </a:extLst>
          </p:cNvPr>
          <p:cNvSpPr/>
          <p:nvPr/>
        </p:nvSpPr>
        <p:spPr>
          <a:xfrm>
            <a:off x="1301371" y="2017930"/>
            <a:ext cx="96818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>
                <a:solidFill>
                  <a:srgbClr val="FFFF00"/>
                </a:solidFill>
              </a:rPr>
              <a:t>MANIPULACJA MAPĄ POZNAWCZĄ</a:t>
            </a:r>
            <a:endParaRPr lang="en-PL" sz="50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3A47AB-D6BE-3042-8B7C-708ABBC353CB}"/>
              </a:ext>
            </a:extLst>
          </p:cNvPr>
          <p:cNvSpPr/>
          <p:nvPr/>
        </p:nvSpPr>
        <p:spPr>
          <a:xfrm>
            <a:off x="2106666" y="3931947"/>
            <a:ext cx="7877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>
                <a:solidFill>
                  <a:srgbClr val="FFFF00"/>
                </a:solidFill>
              </a:rPr>
              <a:t>TOLERANCJA REPRESYWNA</a:t>
            </a:r>
            <a:endParaRPr lang="en-PL" sz="50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1E3D7B-8EED-284B-8490-4D7B9F724E0D}"/>
              </a:ext>
            </a:extLst>
          </p:cNvPr>
          <p:cNvSpPr/>
          <p:nvPr/>
        </p:nvSpPr>
        <p:spPr>
          <a:xfrm>
            <a:off x="2166834" y="4573452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POPRAWNOŚĆ POLITYCZNA</a:t>
            </a:r>
            <a:endParaRPr lang="en-PL" sz="25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8E2F12-A86C-FC41-96CA-CBAFBD7115C9}"/>
              </a:ext>
            </a:extLst>
          </p:cNvPr>
          <p:cNvSpPr/>
          <p:nvPr/>
        </p:nvSpPr>
        <p:spPr>
          <a:xfrm>
            <a:off x="2276562" y="2690244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ODWRACANIE BOŻEGO PORZĄDKU</a:t>
            </a:r>
            <a:endParaRPr lang="en-PL" sz="2500" dirty="0">
              <a:solidFill>
                <a:srgbClr val="FFFF00"/>
              </a:solidFill>
            </a:endParaRP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13B78F0C-CE27-6D47-A1BB-05E390B09EF9}"/>
              </a:ext>
            </a:extLst>
          </p:cNvPr>
          <p:cNvSpPr/>
          <p:nvPr/>
        </p:nvSpPr>
        <p:spPr>
          <a:xfrm>
            <a:off x="1414683" y="4021292"/>
            <a:ext cx="861879" cy="763255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4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C5D59-1608-E446-8FB5-8FDCF9EAA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1" b="51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87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0"/>
            <a:ext cx="12191980" cy="68775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8074BC-6E01-7C46-9AF4-64E37CE44041}"/>
              </a:ext>
            </a:extLst>
          </p:cNvPr>
          <p:cNvSpPr/>
          <p:nvPr/>
        </p:nvSpPr>
        <p:spPr>
          <a:xfrm>
            <a:off x="111252" y="1444087"/>
            <a:ext cx="11969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</a:rPr>
              <a:t>Nie</a:t>
            </a:r>
            <a:r>
              <a:rPr lang="en-GB" sz="3200" dirty="0">
                <a:solidFill>
                  <a:schemeClr val="bg1"/>
                </a:solidFill>
              </a:rPr>
              <a:t> jest </a:t>
            </a:r>
            <a:r>
              <a:rPr lang="en-GB" sz="3200" dirty="0" err="1">
                <a:solidFill>
                  <a:schemeClr val="bg1"/>
                </a:solidFill>
              </a:rPr>
              <a:t>ważne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jaki</a:t>
            </a:r>
            <a:r>
              <a:rPr lang="en-GB" sz="3200" dirty="0">
                <a:solidFill>
                  <a:schemeClr val="bg1"/>
                </a:solidFill>
              </a:rPr>
              <a:t> jest </a:t>
            </a:r>
            <a:r>
              <a:rPr lang="en-GB" sz="3200" dirty="0" err="1">
                <a:solidFill>
                  <a:schemeClr val="bg1"/>
                </a:solidFill>
              </a:rPr>
              <a:t>człowiek</a:t>
            </a:r>
            <a:r>
              <a:rPr lang="en-GB" sz="3200" dirty="0">
                <a:solidFill>
                  <a:schemeClr val="bg1"/>
                </a:solidFill>
              </a:rPr>
              <a:t> /character, </a:t>
            </a:r>
            <a:r>
              <a:rPr lang="en-GB" sz="3200" dirty="0" err="1">
                <a:solidFill>
                  <a:schemeClr val="bg1"/>
                </a:solidFill>
              </a:rPr>
              <a:t>postępowanie</a:t>
            </a:r>
            <a:r>
              <a:rPr lang="en-GB" sz="3200" dirty="0">
                <a:solidFill>
                  <a:schemeClr val="bg1"/>
                </a:solidFill>
              </a:rPr>
              <a:t>/, </a:t>
            </a:r>
            <a:r>
              <a:rPr lang="en-GB" sz="3200" dirty="0" err="1">
                <a:solidFill>
                  <a:schemeClr val="bg1"/>
                </a:solidFill>
              </a:rPr>
              <a:t>ważne</a:t>
            </a:r>
            <a:r>
              <a:rPr lang="en-GB" sz="3200" dirty="0">
                <a:solidFill>
                  <a:schemeClr val="bg1"/>
                </a:solidFill>
              </a:rPr>
              <a:t> do </a:t>
            </a:r>
            <a:r>
              <a:rPr lang="en-GB" sz="3200" dirty="0" err="1">
                <a:solidFill>
                  <a:schemeClr val="bg1"/>
                </a:solidFill>
              </a:rPr>
              <a:t>jakiej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należy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grupy?</a:t>
            </a:r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D9DD-36F3-3446-8BD5-D63D92B8F486}"/>
              </a:ext>
            </a:extLst>
          </p:cNvPr>
          <p:cNvSpPr/>
          <p:nvPr/>
        </p:nvSpPr>
        <p:spPr>
          <a:xfrm>
            <a:off x="678062" y="2597981"/>
            <a:ext cx="4884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Grupa ofiar /mniejszości/</a:t>
            </a:r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42C401-8478-5343-8788-AF3996755739}"/>
              </a:ext>
            </a:extLst>
          </p:cNvPr>
          <p:cNvSpPr/>
          <p:nvPr/>
        </p:nvSpPr>
        <p:spPr>
          <a:xfrm>
            <a:off x="6012180" y="2569788"/>
            <a:ext cx="4884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Grupa prześladowców</a:t>
            </a:r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B7755E-741A-974F-BA7F-FC523227A753}"/>
              </a:ext>
            </a:extLst>
          </p:cNvPr>
          <p:cNvSpPr/>
          <p:nvPr/>
        </p:nvSpPr>
        <p:spPr>
          <a:xfrm>
            <a:off x="1766430" y="268214"/>
            <a:ext cx="7877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>
                <a:solidFill>
                  <a:srgbClr val="FFFF00"/>
                </a:solidFill>
              </a:rPr>
              <a:t>TOLERANCJA REPRESYWNA</a:t>
            </a:r>
            <a:endParaRPr lang="en-PL" sz="5000" dirty="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09F81-E291-6540-8977-B0F00095B7C8}"/>
              </a:ext>
            </a:extLst>
          </p:cNvPr>
          <p:cNvSpPr/>
          <p:nvPr/>
        </p:nvSpPr>
        <p:spPr>
          <a:xfrm>
            <a:off x="337435" y="3325030"/>
            <a:ext cx="11034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Nie chodzi o samo zaprzestanie prześladowania ofiar lub zrównania praw ofiar z prześladowcami, chodzi o pozbawienie prześladowcy jego praw lub jego eliminację </a:t>
            </a:r>
            <a:endParaRPr lang="en-PL" sz="3200" dirty="0">
              <a:solidFill>
                <a:schemeClr val="bg1"/>
              </a:solidFill>
            </a:endParaRPr>
          </a:p>
          <a:p>
            <a:pPr algn="ctr"/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1FEFB8-5A51-1144-84A3-17C8F636E171}"/>
              </a:ext>
            </a:extLst>
          </p:cNvPr>
          <p:cNvSpPr/>
          <p:nvPr/>
        </p:nvSpPr>
        <p:spPr>
          <a:xfrm>
            <a:off x="5627086" y="5265212"/>
            <a:ext cx="6303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Prześladowca z natury jest zły!</a:t>
            </a:r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C436F0-85AC-D249-9CF5-C0A7A31EE5D6}"/>
              </a:ext>
            </a:extLst>
          </p:cNvPr>
          <p:cNvSpPr/>
          <p:nvPr/>
        </p:nvSpPr>
        <p:spPr>
          <a:xfrm>
            <a:off x="0" y="5227019"/>
            <a:ext cx="5540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Ofiara z natury jest dobra!</a:t>
            </a:r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0D8514-52EC-0146-8018-485904ED2FB5}"/>
              </a:ext>
            </a:extLst>
          </p:cNvPr>
          <p:cNvSpPr/>
          <p:nvPr/>
        </p:nvSpPr>
        <p:spPr>
          <a:xfrm>
            <a:off x="-43310" y="5742068"/>
            <a:ext cx="5540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Osoba „kolorowa” nie jest w stanie być rasistą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475DCC-041E-0249-9D04-6532CB1F6BBD}"/>
              </a:ext>
            </a:extLst>
          </p:cNvPr>
          <p:cNvSpPr/>
          <p:nvPr/>
        </p:nvSpPr>
        <p:spPr>
          <a:xfrm>
            <a:off x="5865319" y="5764970"/>
            <a:ext cx="5540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Chrześcijanin z natury jest </a:t>
            </a:r>
            <a:r>
              <a:rPr lang="pl-PL" sz="2000" dirty="0" err="1">
                <a:solidFill>
                  <a:schemeClr val="bg1"/>
                </a:solidFill>
              </a:rPr>
              <a:t>homofobem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781291-16C7-DB40-B1D7-9DF4E185371E}"/>
              </a:ext>
            </a:extLst>
          </p:cNvPr>
          <p:cNvSpPr/>
          <p:nvPr/>
        </p:nvSpPr>
        <p:spPr>
          <a:xfrm>
            <a:off x="-578734" y="6096342"/>
            <a:ext cx="6458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err="1">
                <a:solidFill>
                  <a:schemeClr val="bg1"/>
                </a:solidFill>
              </a:rPr>
              <a:t>Nieheteronie</a:t>
            </a:r>
            <a:r>
              <a:rPr lang="pl-PL" sz="2000" dirty="0">
                <a:solidFill>
                  <a:schemeClr val="bg1"/>
                </a:solidFill>
              </a:rPr>
              <a:t> prześladuje heteroseksualisty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E7722F-F762-7744-AF3D-FD831BD18838}"/>
              </a:ext>
            </a:extLst>
          </p:cNvPr>
          <p:cNvSpPr/>
          <p:nvPr/>
        </p:nvSpPr>
        <p:spPr>
          <a:xfrm>
            <a:off x="5879356" y="6050819"/>
            <a:ext cx="5540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Mężczyzna z natury stoi na drodze rozwoju kobiety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EC4A38-2C8A-F34B-9866-D2B6A3761CA4}"/>
              </a:ext>
            </a:extLst>
          </p:cNvPr>
          <p:cNvSpPr/>
          <p:nvPr/>
        </p:nvSpPr>
        <p:spPr>
          <a:xfrm>
            <a:off x="1863174" y="882287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POPRAWNOŚĆ POLITYCZNA</a:t>
            </a:r>
            <a:endParaRPr lang="en-PL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57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0"/>
            <a:ext cx="12191980" cy="68775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8074BC-6E01-7C46-9AF4-64E37CE44041}"/>
              </a:ext>
            </a:extLst>
          </p:cNvPr>
          <p:cNvSpPr/>
          <p:nvPr/>
        </p:nvSpPr>
        <p:spPr>
          <a:xfrm>
            <a:off x="111252" y="1478781"/>
            <a:ext cx="11969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</a:t>
            </a:r>
            <a:r>
              <a:rPr lang="en-GB" sz="3200" dirty="0" err="1">
                <a:solidFill>
                  <a:schemeClr val="bg1"/>
                </a:solidFill>
              </a:rPr>
              <a:t>mniejszość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określa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zasady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życia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społecznego</a:t>
            </a:r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D9DD-36F3-3446-8BD5-D63D92B8F486}"/>
              </a:ext>
            </a:extLst>
          </p:cNvPr>
          <p:cNvSpPr/>
          <p:nvPr/>
        </p:nvSpPr>
        <p:spPr>
          <a:xfrm>
            <a:off x="876680" y="2520113"/>
            <a:ext cx="10438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</a:rPr>
              <a:t>Mniejszość</a:t>
            </a:r>
            <a:r>
              <a:rPr lang="en-GB" sz="3200" dirty="0">
                <a:solidFill>
                  <a:schemeClr val="bg1"/>
                </a:solidFill>
              </a:rPr>
              <a:t> (</a:t>
            </a:r>
            <a:r>
              <a:rPr lang="en-GB" sz="3200" dirty="0" err="1">
                <a:solidFill>
                  <a:schemeClr val="bg1"/>
                </a:solidFill>
              </a:rPr>
              <a:t>ofiary</a:t>
            </a:r>
            <a:r>
              <a:rPr lang="en-GB" sz="3200" dirty="0">
                <a:solidFill>
                  <a:schemeClr val="bg1"/>
                </a:solidFill>
              </a:rPr>
              <a:t>)w </a:t>
            </a:r>
            <a:r>
              <a:rPr lang="en-GB" sz="3200" dirty="0" err="1">
                <a:solidFill>
                  <a:schemeClr val="bg1"/>
                </a:solidFill>
              </a:rPr>
              <a:t>dyskusji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propagandzie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słowie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czynie</a:t>
            </a:r>
            <a:r>
              <a:rPr lang="en-GB" sz="3200" dirty="0">
                <a:solidFill>
                  <a:schemeClr val="bg1"/>
                </a:solidFill>
              </a:rPr>
              <a:t> jest TOLEROWANA</a:t>
            </a:r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B7755E-741A-974F-BA7F-FC523227A753}"/>
              </a:ext>
            </a:extLst>
          </p:cNvPr>
          <p:cNvSpPr/>
          <p:nvPr/>
        </p:nvSpPr>
        <p:spPr>
          <a:xfrm>
            <a:off x="1766430" y="268214"/>
            <a:ext cx="7877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000" dirty="0">
                <a:solidFill>
                  <a:srgbClr val="FFFF00"/>
                </a:solidFill>
              </a:rPr>
              <a:t>TOLERANCJA REPRESYWNA</a:t>
            </a:r>
            <a:endParaRPr lang="en-PL" sz="5000" dirty="0">
              <a:solidFill>
                <a:srgbClr val="FFF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C436F0-85AC-D249-9CF5-C0A7A31EE5D6}"/>
              </a:ext>
            </a:extLst>
          </p:cNvPr>
          <p:cNvSpPr/>
          <p:nvPr/>
        </p:nvSpPr>
        <p:spPr>
          <a:xfrm>
            <a:off x="111252" y="4947858"/>
            <a:ext cx="12191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Przypadek usunięcia filmu „Co Biblia mówi o homoseksualizmie”</a:t>
            </a:r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0D8514-52EC-0146-8018-485904ED2FB5}"/>
              </a:ext>
            </a:extLst>
          </p:cNvPr>
          <p:cNvSpPr/>
          <p:nvPr/>
        </p:nvSpPr>
        <p:spPr>
          <a:xfrm>
            <a:off x="331594" y="5532633"/>
            <a:ext cx="11358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wynika z realizacji w praktyce TOLERANCJI REPRESYWANEJ, czyli uznania, że Chrześcijanin jest prześladowcą, a więc z natury jest </a:t>
            </a:r>
            <a:r>
              <a:rPr lang="pl-PL" sz="2000" dirty="0" err="1">
                <a:solidFill>
                  <a:schemeClr val="bg1"/>
                </a:solidFill>
              </a:rPr>
              <a:t>homofobem</a:t>
            </a:r>
            <a:r>
              <a:rPr lang="pl-PL" sz="2000" dirty="0">
                <a:solidFill>
                  <a:schemeClr val="bg1"/>
                </a:solidFill>
              </a:rPr>
              <a:t>, a więc w dyskusji, propagandzie, słowie i czynie jego pozycja nie może być TOLEROWANA – co przyjmuje postać formalnego zarzutu o „mowę nienawiści” bez względu na to, co faktycznie mówi.</a:t>
            </a:r>
            <a:endParaRPr lang="en-PL" sz="20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EC4A38-2C8A-F34B-9866-D2B6A3761CA4}"/>
              </a:ext>
            </a:extLst>
          </p:cNvPr>
          <p:cNvSpPr/>
          <p:nvPr/>
        </p:nvSpPr>
        <p:spPr>
          <a:xfrm>
            <a:off x="1863174" y="882287"/>
            <a:ext cx="7877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500" dirty="0">
                <a:solidFill>
                  <a:srgbClr val="FFFF00"/>
                </a:solidFill>
              </a:rPr>
              <a:t>POPRAWNOŚĆ POLITYCZNA</a:t>
            </a:r>
            <a:endParaRPr lang="en-PL" sz="2500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4380FC-C4EC-754C-99DA-9588019A2A06}"/>
              </a:ext>
            </a:extLst>
          </p:cNvPr>
          <p:cNvSpPr/>
          <p:nvPr/>
        </p:nvSpPr>
        <p:spPr>
          <a:xfrm>
            <a:off x="876680" y="3695572"/>
            <a:ext cx="10438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chemeClr val="bg1"/>
                </a:solidFill>
              </a:rPr>
              <a:t>Większość</a:t>
            </a:r>
            <a:r>
              <a:rPr lang="en-GB" sz="3200" dirty="0">
                <a:solidFill>
                  <a:schemeClr val="bg1"/>
                </a:solidFill>
              </a:rPr>
              <a:t> (</a:t>
            </a:r>
            <a:r>
              <a:rPr lang="en-GB" sz="3200" dirty="0" err="1">
                <a:solidFill>
                  <a:schemeClr val="bg1"/>
                </a:solidFill>
              </a:rPr>
              <a:t>prześladowcy</a:t>
            </a:r>
            <a:r>
              <a:rPr lang="en-GB" sz="3200" dirty="0">
                <a:solidFill>
                  <a:schemeClr val="bg1"/>
                </a:solidFill>
              </a:rPr>
              <a:t>) w </a:t>
            </a:r>
            <a:r>
              <a:rPr lang="en-GB" sz="3200" dirty="0" err="1">
                <a:solidFill>
                  <a:schemeClr val="bg1"/>
                </a:solidFill>
              </a:rPr>
              <a:t>dyskusji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propagandzie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słowie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czynie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nie</a:t>
            </a:r>
            <a:r>
              <a:rPr lang="en-GB" sz="3200" dirty="0">
                <a:solidFill>
                  <a:schemeClr val="bg1"/>
                </a:solidFill>
              </a:rPr>
              <a:t> jest TOLEROWANA</a:t>
            </a:r>
            <a:endParaRPr lang="en-PL" sz="32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E50E51-BF84-3C4A-8AAC-7317779CF471}"/>
              </a:ext>
            </a:extLst>
          </p:cNvPr>
          <p:cNvSpPr/>
          <p:nvPr/>
        </p:nvSpPr>
        <p:spPr>
          <a:xfrm>
            <a:off x="3325789" y="1979489"/>
            <a:ext cx="5540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(ostateczny cel demokracji liberalnej)</a:t>
            </a:r>
            <a:endParaRPr lang="en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8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96A6C1-8731-8A48-BCC3-3190939A6941}"/>
              </a:ext>
            </a:extLst>
          </p:cNvPr>
          <p:cNvSpPr txBox="1"/>
          <p:nvPr/>
        </p:nvSpPr>
        <p:spPr>
          <a:xfrm>
            <a:off x="401255" y="1388348"/>
            <a:ext cx="113894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…A</a:t>
            </a:r>
            <a:r>
              <a:rPr lang="en-PL" sz="6000" dirty="0">
                <a:solidFill>
                  <a:schemeClr val="bg1"/>
                </a:solidFill>
              </a:rPr>
              <a:t> może </a:t>
            </a:r>
            <a:r>
              <a:rPr lang="pl-PL" sz="6000" dirty="0">
                <a:solidFill>
                  <a:schemeClr val="bg1"/>
                </a:solidFill>
              </a:rPr>
              <a:t>niektóre postulaty MARKSIZMU są dobre? Są dobre, bo wynikają po prostu z postępu lub z pozytywnych  zmian w kulturze….?</a:t>
            </a:r>
            <a:endParaRPr lang="en-P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19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96A6C1-8731-8A48-BCC3-3190939A6941}"/>
              </a:ext>
            </a:extLst>
          </p:cNvPr>
          <p:cNvSpPr txBox="1"/>
          <p:nvPr/>
        </p:nvSpPr>
        <p:spPr>
          <a:xfrm>
            <a:off x="520861" y="410755"/>
            <a:ext cx="11331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W odwracaniu </a:t>
            </a:r>
            <a:r>
              <a:rPr lang="en-PL" sz="4000" dirty="0">
                <a:solidFill>
                  <a:srgbClr val="FFFF00"/>
                </a:solidFill>
              </a:rPr>
              <a:t>Bożego Porządku Stworzenia </a:t>
            </a:r>
            <a:r>
              <a:rPr lang="en-PL" sz="4000" dirty="0">
                <a:solidFill>
                  <a:schemeClr val="bg1"/>
                </a:solidFill>
              </a:rPr>
              <a:t>nie ma niczego dobrego </a:t>
            </a:r>
            <a:r>
              <a:rPr lang="en-GB" sz="4000" dirty="0" err="1">
                <a:solidFill>
                  <a:schemeClr val="bg1"/>
                </a:solidFill>
              </a:rPr>
              <a:t>i</a:t>
            </a:r>
            <a:r>
              <a:rPr lang="en-PL" sz="4000" dirty="0">
                <a:solidFill>
                  <a:schemeClr val="bg1"/>
                </a:solidFill>
              </a:rPr>
              <a:t> postępowego. Należy je całkowicie odrzucać </a:t>
            </a:r>
            <a:r>
              <a:rPr lang="en-GB" sz="4000" dirty="0" err="1">
                <a:solidFill>
                  <a:schemeClr val="bg1"/>
                </a:solidFill>
              </a:rPr>
              <a:t>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być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posłusznym</a:t>
            </a:r>
            <a:r>
              <a:rPr lang="en-GB" sz="4000" dirty="0">
                <a:solidFill>
                  <a:schemeClr val="bg1"/>
                </a:solidFill>
              </a:rPr>
              <a:t> w </a:t>
            </a:r>
            <a:r>
              <a:rPr lang="en-GB" sz="4000" dirty="0" err="1">
                <a:solidFill>
                  <a:schemeClr val="bg1"/>
                </a:solidFill>
              </a:rPr>
              <a:t>całości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nauczaniu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Biblii</a:t>
            </a:r>
            <a:endParaRPr lang="en-PL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2570E-1EC2-874D-9218-9B29639CC1BD}"/>
              </a:ext>
            </a:extLst>
          </p:cNvPr>
          <p:cNvSpPr txBox="1"/>
          <p:nvPr/>
        </p:nvSpPr>
        <p:spPr>
          <a:xfrm>
            <a:off x="669794" y="2558278"/>
            <a:ext cx="10852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MARKSIZM jest realizacją totalnego planu szatana walki z Bogiem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665F1-49B8-9642-B8AE-818C6CC37420}"/>
              </a:ext>
            </a:extLst>
          </p:cNvPr>
          <p:cNvSpPr txBox="1"/>
          <p:nvPr/>
        </p:nvSpPr>
        <p:spPr>
          <a:xfrm>
            <a:off x="0" y="5256243"/>
            <a:ext cx="11942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Ten proces zaprowadzi nas do zapisów Objawienia Jana </a:t>
            </a:r>
            <a:r>
              <a:rPr lang="en-GB" sz="4000" dirty="0" err="1">
                <a:solidFill>
                  <a:schemeClr val="bg1"/>
                </a:solidFill>
              </a:rPr>
              <a:t>i</a:t>
            </a:r>
            <a:r>
              <a:rPr lang="en-PL" sz="4000" dirty="0">
                <a:solidFill>
                  <a:schemeClr val="bg1"/>
                </a:solidFill>
              </a:rPr>
              <a:t> końca tej ery świata!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5C60E-CA7B-594C-B1D2-9C3AE314AF08}"/>
              </a:ext>
            </a:extLst>
          </p:cNvPr>
          <p:cNvSpPr txBox="1"/>
          <p:nvPr/>
        </p:nvSpPr>
        <p:spPr>
          <a:xfrm>
            <a:off x="1377908" y="4215037"/>
            <a:ext cx="943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sz="4000" dirty="0">
                <a:solidFill>
                  <a:schemeClr val="bg1"/>
                </a:solidFill>
              </a:rPr>
              <a:t>Tego procesu nie da się juz odwrócić</a:t>
            </a:r>
          </a:p>
        </p:txBody>
      </p:sp>
    </p:spTree>
    <p:extLst>
      <p:ext uri="{BB962C8B-B14F-4D97-AF65-F5344CB8AC3E}">
        <p14:creationId xmlns:p14="http://schemas.microsoft.com/office/powerpoint/2010/main" val="3497798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9EEE3-9588-AB40-B0B1-DFF63D62B6C6}"/>
              </a:ext>
            </a:extLst>
          </p:cNvPr>
          <p:cNvSpPr txBox="1"/>
          <p:nvPr/>
        </p:nvSpPr>
        <p:spPr>
          <a:xfrm>
            <a:off x="82296" y="0"/>
            <a:ext cx="1187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Światem będą zarządzać rządy niesuwerennych państw, podległe organizacjom międzynarodowym, a potem rządowi światowemu, a potem samemu Antychrystowi</a:t>
            </a:r>
            <a:endParaRPr lang="en-PL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99A4B-ABA8-BA40-8B0D-7922BB4F6A3D}"/>
              </a:ext>
            </a:extLst>
          </p:cNvPr>
          <p:cNvSpPr txBox="1"/>
          <p:nvPr/>
        </p:nvSpPr>
        <p:spPr>
          <a:xfrm>
            <a:off x="159026" y="3783086"/>
            <a:ext cx="11873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Ludzie będą pozbawieni własności. Wszystko otrzymają od państwa lub wynajmą od korporacji</a:t>
            </a:r>
            <a:endParaRPr lang="en-PL" sz="4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ABEA4-3107-7645-AC01-62F232C44CF6}"/>
              </a:ext>
            </a:extLst>
          </p:cNvPr>
          <p:cNvSpPr txBox="1"/>
          <p:nvPr/>
        </p:nvSpPr>
        <p:spPr>
          <a:xfrm>
            <a:off x="82295" y="5320543"/>
            <a:ext cx="11873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Ich status i dostęp do „systemu” zależeć będzie od ich  ….poprawności politycznej</a:t>
            </a:r>
            <a:endParaRPr lang="en-PL" sz="4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151A2C-084B-434D-AEFB-9642954B61F5}"/>
              </a:ext>
            </a:extLst>
          </p:cNvPr>
          <p:cNvSpPr/>
          <p:nvPr/>
        </p:nvSpPr>
        <p:spPr>
          <a:xfrm>
            <a:off x="1139951" y="2105561"/>
            <a:ext cx="9272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Pracodawcami będą niemal wyłącznie państwa i korporacje</a:t>
            </a:r>
            <a:endParaRPr lang="en-PL" sz="4000" dirty="0"/>
          </a:p>
        </p:txBody>
      </p:sp>
    </p:spTree>
    <p:extLst>
      <p:ext uri="{BB962C8B-B14F-4D97-AF65-F5344CB8AC3E}">
        <p14:creationId xmlns:p14="http://schemas.microsoft.com/office/powerpoint/2010/main" val="928097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ed, red, underpants&#10;&#10;Description automatically generated">
            <a:extLst>
              <a:ext uri="{FF2B5EF4-FFF2-40B4-BE49-F238E27FC236}">
                <a16:creationId xmlns:a16="http://schemas.microsoft.com/office/drawing/2014/main" id="{A6B28136-68DA-DC48-A153-D599D93C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29" b="1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9EEE3-9588-AB40-B0B1-DFF63D62B6C6}"/>
              </a:ext>
            </a:extLst>
          </p:cNvPr>
          <p:cNvSpPr txBox="1"/>
          <p:nvPr/>
        </p:nvSpPr>
        <p:spPr>
          <a:xfrm>
            <a:off x="82296" y="0"/>
            <a:ext cx="118739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Ludzie będą uwolnieni od opresji rodziny, małżeństwa, płci, władzy rodziców i hierarchii społecznej. Będą bezpośrednio podłączeni do „systemu”, od którego będą całkowicie zależni.</a:t>
            </a:r>
            <a:endParaRPr lang="en-PL" sz="4000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538F21-66D6-FE45-93F0-F3F24EBFA37D}"/>
              </a:ext>
            </a:extLst>
          </p:cNvPr>
          <p:cNvSpPr/>
          <p:nvPr/>
        </p:nvSpPr>
        <p:spPr>
          <a:xfrm>
            <a:off x="235756" y="4658681"/>
            <a:ext cx="11642299" cy="2034728"/>
          </a:xfrm>
          <a:prstGeom prst="roundRect">
            <a:avLst/>
          </a:prstGeom>
          <a:solidFill>
            <a:schemeClr val="tx1">
              <a:alpha val="516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99A4B-ABA8-BA40-8B0D-7922BB4F6A3D}"/>
              </a:ext>
            </a:extLst>
          </p:cNvPr>
          <p:cNvSpPr txBox="1"/>
          <p:nvPr/>
        </p:nvSpPr>
        <p:spPr>
          <a:xfrm>
            <a:off x="118872" y="4658681"/>
            <a:ext cx="1187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Uczniowie Jezusa będą nienawidzeni i prześladowani przez wszystkie narody, gdyż </a:t>
            </a:r>
            <a:r>
              <a:rPr lang="pl-PL" sz="4000" dirty="0">
                <a:solidFill>
                  <a:srgbClr val="FFFF00"/>
                </a:solidFill>
              </a:rPr>
              <a:t>Boży Porządek </a:t>
            </a:r>
            <a:r>
              <a:rPr lang="pl-PL" sz="4000" dirty="0">
                <a:solidFill>
                  <a:schemeClr val="bg1"/>
                </a:solidFill>
              </a:rPr>
              <a:t>jest w 100% przeciwny do obowiązującej ideologii </a:t>
            </a:r>
            <a:endParaRPr lang="en-PL" sz="4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151A2C-084B-434D-AEFB-9642954B61F5}"/>
              </a:ext>
            </a:extLst>
          </p:cNvPr>
          <p:cNvSpPr/>
          <p:nvPr/>
        </p:nvSpPr>
        <p:spPr>
          <a:xfrm>
            <a:off x="491986" y="2613054"/>
            <a:ext cx="11208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Organizacje religijne /również zorganizowane kościoły chrześcijańskie/ albo zaakceptują nową ideologię i będą częścią systemu lub zostaną zlikwidowane</a:t>
            </a:r>
            <a:endParaRPr lang="en-PL" sz="4000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1430852D-AA66-2F42-9106-AFD26C1BF8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9587960"/>
                  </p:ext>
                </p:extLst>
              </p:nvPr>
            </p:nvGraphicFramePr>
            <p:xfrm>
              <a:off x="6019269" y="4522574"/>
              <a:ext cx="397397" cy="223536"/>
            </p:xfrm>
            <a:graphic>
              <a:graphicData uri="http://schemas.microsoft.com/office/powerpoint/2016/slidezoom">
                <pslz:sldZm>
                  <pslz:sldZmObj sldId="450" cId="1222140605">
                    <pslz:zmPr id="{E1111719-78C0-7746-8040-147EDE3283F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97397" cy="2235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430852D-AA66-2F42-9106-AFD26C1BF8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9269" y="4522574"/>
                <a:ext cx="397397" cy="22353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500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large crowd of people at a concert&#10;&#10;Description automatically generated with medium confidence">
            <a:extLst>
              <a:ext uri="{FF2B5EF4-FFF2-40B4-BE49-F238E27FC236}">
                <a16:creationId xmlns:a16="http://schemas.microsoft.com/office/drawing/2014/main" id="{7E5875D9-979B-7E41-82E2-C22B6A33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1D57AE-1C2B-844C-8B01-CF56A610F48D}"/>
              </a:ext>
            </a:extLst>
          </p:cNvPr>
          <p:cNvSpPr txBox="1"/>
          <p:nvPr/>
        </p:nvSpPr>
        <p:spPr>
          <a:xfrm>
            <a:off x="1251338" y="1490008"/>
            <a:ext cx="9906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>
                    <a:lumMod val="85000"/>
                  </a:schemeClr>
                </a:solidFill>
              </a:rPr>
              <a:t>Mt 24/9</a:t>
            </a:r>
            <a:r>
              <a:rPr lang="pl-PL" sz="4000" dirty="0">
                <a:solidFill>
                  <a:schemeClr val="bg1"/>
                </a:solidFill>
              </a:rPr>
              <a:t>  Wtedy wydawać was będą na udrękę i zabijać was będą, </a:t>
            </a:r>
            <a:r>
              <a:rPr lang="pl-PL" sz="4000" b="1" dirty="0">
                <a:solidFill>
                  <a:srgbClr val="FFFF00"/>
                </a:solidFill>
              </a:rPr>
              <a:t>i wszystkie narody pałać będą nienawiścią do was</a:t>
            </a:r>
            <a:r>
              <a:rPr lang="pl-PL" sz="4000" dirty="0">
                <a:solidFill>
                  <a:schemeClr val="bg1"/>
                </a:solidFill>
              </a:rPr>
              <a:t> dla imienia mego."</a:t>
            </a:r>
            <a:endParaRPr lang="en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40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56139-9796-2A46-8EE4-65E772897DC5}"/>
              </a:ext>
            </a:extLst>
          </p:cNvPr>
          <p:cNvSpPr/>
          <p:nvPr/>
        </p:nvSpPr>
        <p:spPr>
          <a:xfrm>
            <a:off x="736461" y="1727807"/>
            <a:ext cx="104405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L" sz="6000" dirty="0">
                <a:solidFill>
                  <a:schemeClr val="bg1"/>
                </a:solidFill>
              </a:rPr>
              <a:t>Jak więc mamy podchodzić do tego, co już jest </a:t>
            </a:r>
            <a:r>
              <a:rPr lang="en-GB" sz="6000" dirty="0" err="1">
                <a:solidFill>
                  <a:schemeClr val="bg1"/>
                </a:solidFill>
              </a:rPr>
              <a:t>i</a:t>
            </a:r>
            <a:r>
              <a:rPr lang="en-PL" sz="6000" dirty="0">
                <a:solidFill>
                  <a:schemeClr val="bg1"/>
                </a:solidFill>
              </a:rPr>
              <a:t> do tego co nas jeszcze czeka?</a:t>
            </a:r>
          </a:p>
        </p:txBody>
      </p:sp>
    </p:spTree>
    <p:extLst>
      <p:ext uri="{BB962C8B-B14F-4D97-AF65-F5344CB8AC3E}">
        <p14:creationId xmlns:p14="http://schemas.microsoft.com/office/powerpoint/2010/main" val="2459278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lue sky with white clouds&#10;&#10;Description automatically generated with medium confidence">
            <a:extLst>
              <a:ext uri="{FF2B5EF4-FFF2-40B4-BE49-F238E27FC236}">
                <a16:creationId xmlns:a16="http://schemas.microsoft.com/office/drawing/2014/main" id="{F175F473-1621-D34B-A8C4-3BC986D51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6" b="114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556139-9796-2A46-8EE4-65E772897DC5}"/>
              </a:ext>
            </a:extLst>
          </p:cNvPr>
          <p:cNvSpPr/>
          <p:nvPr/>
        </p:nvSpPr>
        <p:spPr>
          <a:xfrm>
            <a:off x="1419368" y="1588911"/>
            <a:ext cx="104405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L" sz="3500" dirty="0">
                <a:solidFill>
                  <a:schemeClr val="bg1">
                    <a:lumMod val="65000"/>
                  </a:schemeClr>
                </a:solidFill>
              </a:rPr>
              <a:t>1 Jan 4/4  </a:t>
            </a:r>
            <a:r>
              <a:rPr lang="en-PL" sz="3500" dirty="0">
                <a:solidFill>
                  <a:schemeClr val="bg1"/>
                </a:solidFill>
              </a:rPr>
              <a:t>Wy z Boga jesteście, dzieci, i wy ich zwyciężyliście, gdyż Ten, który jest w was, większy jest, aniżeli ten, który jest na świecie."</a:t>
            </a:r>
          </a:p>
        </p:txBody>
      </p:sp>
    </p:spTree>
    <p:extLst>
      <p:ext uri="{BB962C8B-B14F-4D97-AF65-F5344CB8AC3E}">
        <p14:creationId xmlns:p14="http://schemas.microsoft.com/office/powerpoint/2010/main" val="864879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ky with white clouds&#10;&#10;Description automatically generated with medium confidence">
            <a:extLst>
              <a:ext uri="{FF2B5EF4-FFF2-40B4-BE49-F238E27FC236}">
                <a16:creationId xmlns:a16="http://schemas.microsoft.com/office/drawing/2014/main" id="{85D714C4-B240-754E-934B-6C7A8D468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6" b="114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02F583-0610-BB45-B944-868DBC13369F}"/>
              </a:ext>
            </a:extLst>
          </p:cNvPr>
          <p:cNvSpPr/>
          <p:nvPr/>
        </p:nvSpPr>
        <p:spPr>
          <a:xfrm>
            <a:off x="2365299" y="1842761"/>
            <a:ext cx="778745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L" sz="3500" dirty="0">
                <a:solidFill>
                  <a:schemeClr val="bg1">
                    <a:lumMod val="65000"/>
                  </a:schemeClr>
                </a:solidFill>
              </a:rPr>
              <a:t>Rzymian 12/21   </a:t>
            </a:r>
            <a:r>
              <a:rPr lang="en-PL" sz="3500" dirty="0">
                <a:solidFill>
                  <a:schemeClr val="bg1"/>
                </a:solidFill>
              </a:rPr>
              <a:t>Nie daj się zwyciężyć złu, </a:t>
            </a:r>
          </a:p>
          <a:p>
            <a:pPr algn="ctr"/>
            <a:r>
              <a:rPr lang="en-PL" sz="3500" dirty="0">
                <a:solidFill>
                  <a:schemeClr val="bg1"/>
                </a:solidFill>
              </a:rPr>
              <a:t>ale zło dobrem zwyciężaj</a:t>
            </a:r>
          </a:p>
        </p:txBody>
      </p:sp>
    </p:spTree>
    <p:extLst>
      <p:ext uri="{BB962C8B-B14F-4D97-AF65-F5344CB8AC3E}">
        <p14:creationId xmlns:p14="http://schemas.microsoft.com/office/powerpoint/2010/main" val="475544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1194845" y="1381590"/>
            <a:ext cx="98023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Bóg stworzył cały świat materialny, ale również istoty duchowe – aniołów oraz człowieka, który jest Koroną Bożego Stworzenia. Człowiek został stworzony na Boży obraz i Boże podobieństwo, został umieszczony na Ziemi jako jej władca – miał Ziemią władać w imieniu i w relacji z Bogiem. </a:t>
            </a:r>
          </a:p>
          <a:p>
            <a:pPr algn="ctr"/>
            <a:r>
              <a:rPr lang="pl-PL" sz="3500" dirty="0">
                <a:solidFill>
                  <a:schemeClr val="bg1"/>
                </a:solidFill>
              </a:rPr>
              <a:t>Człowiek miał Ziemię zaludnić i uczynić ją sobie poddaną.</a:t>
            </a:r>
            <a:endParaRPr lang="en-PL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54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ky with white clouds&#10;&#10;Description automatically generated with medium confidence">
            <a:extLst>
              <a:ext uri="{FF2B5EF4-FFF2-40B4-BE49-F238E27FC236}">
                <a16:creationId xmlns:a16="http://schemas.microsoft.com/office/drawing/2014/main" id="{FF15FE2C-48C8-0844-8FC2-21B2321E1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6" b="114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31D9B2-3DFE-E743-A342-9E423DBBAEE8}"/>
              </a:ext>
            </a:extLst>
          </p:cNvPr>
          <p:cNvSpPr/>
          <p:nvPr/>
        </p:nvSpPr>
        <p:spPr>
          <a:xfrm>
            <a:off x="928049" y="863559"/>
            <a:ext cx="1081812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L" sz="3500" dirty="0">
                <a:solidFill>
                  <a:schemeClr val="bg1">
                    <a:lumMod val="75000"/>
                  </a:schemeClr>
                </a:solidFill>
              </a:rPr>
              <a:t>Objawienie Jana 11/15-17  </a:t>
            </a:r>
            <a:r>
              <a:rPr lang="en-PL" sz="3500" dirty="0">
                <a:solidFill>
                  <a:schemeClr val="bg1"/>
                </a:solidFill>
                <a:effectLst>
                  <a:glow rad="228600">
                    <a:srgbClr val="002060"/>
                  </a:glow>
                </a:effectLst>
              </a:rPr>
              <a:t>I zatrąbił </a:t>
            </a:r>
            <a:r>
              <a:rPr lang="en-PL" sz="3500" dirty="0">
                <a:solidFill>
                  <a:schemeClr val="bg1"/>
                </a:solidFill>
              </a:rPr>
              <a:t>siódmy anioł; i odezwały się w niebie potężne głosy mówiące: </a:t>
            </a:r>
            <a:r>
              <a:rPr lang="en-PL" sz="3500" b="1" dirty="0">
                <a:solidFill>
                  <a:srgbClr val="FFFF00"/>
                </a:solidFill>
              </a:rPr>
              <a:t>Panowanie nad światem przypadło w udziale Panu naszemu i Pomazańcowi jego i królować będzie na wieki wieków</a:t>
            </a:r>
            <a:r>
              <a:rPr lang="en-PL" sz="3500" dirty="0">
                <a:solidFill>
                  <a:schemeClr val="bg1"/>
                </a:solidFill>
              </a:rPr>
              <a:t>. A dwudziestu czterech starszych, którzy siedzą na tronach swoich przed </a:t>
            </a:r>
            <a:r>
              <a:rPr lang="en-PL" sz="3500" dirty="0">
                <a:solidFill>
                  <a:schemeClr val="bg1"/>
                </a:solidFill>
                <a:effectLst>
                  <a:glow rad="228600">
                    <a:srgbClr val="002060"/>
                  </a:glow>
                </a:effectLst>
              </a:rPr>
              <a:t>Bogiem</a:t>
            </a:r>
            <a:r>
              <a:rPr lang="en-PL" sz="3500" dirty="0">
                <a:solidFill>
                  <a:schemeClr val="bg1"/>
                </a:solidFill>
              </a:rPr>
              <a:t>, </a:t>
            </a:r>
            <a:r>
              <a:rPr lang="en-PL" sz="3500" dirty="0">
                <a:solidFill>
                  <a:schemeClr val="bg1"/>
                </a:solidFill>
                <a:effectLst>
                  <a:glow rad="228600">
                    <a:srgbClr val="002060"/>
                  </a:glow>
                </a:effectLst>
              </a:rPr>
              <a:t>upa</a:t>
            </a:r>
            <a:r>
              <a:rPr lang="en-PL" sz="3500" dirty="0">
                <a:solidFill>
                  <a:schemeClr val="bg1"/>
                </a:solidFill>
              </a:rPr>
              <a:t>dło na oblicza swoje i oddało pokłon Bog</a:t>
            </a:r>
            <a:r>
              <a:rPr lang="en-PL" sz="3500" dirty="0">
                <a:solidFill>
                  <a:schemeClr val="bg1"/>
                </a:solidFill>
                <a:effectLst>
                  <a:glow rad="228600">
                    <a:srgbClr val="002060"/>
                  </a:glow>
                </a:effectLst>
              </a:rPr>
              <a:t>u</a:t>
            </a:r>
            <a:r>
              <a:rPr lang="en-PL" sz="3500" dirty="0">
                <a:solidFill>
                  <a:schemeClr val="bg1"/>
                </a:solidFill>
              </a:rPr>
              <a:t>, </a:t>
            </a:r>
            <a:r>
              <a:rPr lang="en-PL" sz="3500" dirty="0">
                <a:solidFill>
                  <a:schemeClr val="bg1"/>
                </a:solidFill>
                <a:effectLst>
                  <a:glow rad="228600">
                    <a:srgbClr val="002060"/>
                  </a:glow>
                </a:effectLst>
              </a:rPr>
              <a:t>Mówiąc:</a:t>
            </a:r>
            <a:r>
              <a:rPr lang="en-PL" sz="3500" dirty="0">
                <a:solidFill>
                  <a:schemeClr val="bg1"/>
                </a:solidFill>
              </a:rPr>
              <a:t> </a:t>
            </a:r>
            <a:r>
              <a:rPr lang="en-PL" sz="3500" b="1" dirty="0">
                <a:solidFill>
                  <a:srgbClr val="FFFF00"/>
                </a:solidFill>
                <a:effectLst>
                  <a:glow rad="228600">
                    <a:srgbClr val="002060"/>
                  </a:glow>
                </a:effectLst>
              </a:rPr>
              <a:t>Dziękuje</a:t>
            </a:r>
            <a:r>
              <a:rPr lang="en-PL" sz="3500" b="1" dirty="0">
                <a:solidFill>
                  <a:srgbClr val="FFFF00"/>
                </a:solidFill>
              </a:rPr>
              <a:t>my ci, Panie, Boże </a:t>
            </a:r>
            <a:r>
              <a:rPr lang="en-PL" sz="3500" b="1" dirty="0">
                <a:solidFill>
                  <a:srgbClr val="FFFF00"/>
                </a:solidFill>
                <a:effectLst>
                  <a:glow rad="228600">
                    <a:srgbClr val="002060"/>
                  </a:glow>
                </a:effectLst>
              </a:rPr>
              <a:t>Wszechmogący, który jesteś </a:t>
            </a:r>
            <a:r>
              <a:rPr lang="en-GB" sz="3500" b="1" dirty="0" err="1">
                <a:solidFill>
                  <a:srgbClr val="FFFF00"/>
                </a:solidFill>
                <a:effectLst>
                  <a:glow rad="228600">
                    <a:srgbClr val="002060"/>
                  </a:glow>
                </a:effectLst>
              </a:rPr>
              <a:t>i</a:t>
            </a:r>
            <a:r>
              <a:rPr lang="en-PL" sz="3500" b="1" dirty="0">
                <a:solidFill>
                  <a:srgbClr val="FFFF00"/>
                </a:solidFill>
                <a:effectLst>
                  <a:glow rad="228600">
                    <a:srgbClr val="002060"/>
                  </a:glow>
                </a:effectLst>
              </a:rPr>
              <a:t> byłeś; że przyjąłeś </a:t>
            </a:r>
            <a:r>
              <a:rPr lang="en-PL" sz="3500" b="1" dirty="0">
                <a:solidFill>
                  <a:srgbClr val="FFFF00"/>
                </a:solidFill>
              </a:rPr>
              <a:t> </a:t>
            </a:r>
            <a:r>
              <a:rPr lang="en-PL" sz="3500" b="1" dirty="0">
                <a:solidFill>
                  <a:srgbClr val="FFFF00"/>
                </a:solidFill>
                <a:effectLst>
                  <a:glow rad="228600">
                    <a:srgbClr val="002060"/>
                  </a:glow>
                </a:effectLst>
              </a:rPr>
              <a:t>potężną władzę swoją </a:t>
            </a:r>
            <a:r>
              <a:rPr lang="en-GB" sz="3500" b="1" dirty="0" err="1">
                <a:solidFill>
                  <a:srgbClr val="FFFF00"/>
                </a:solidFill>
                <a:effectLst>
                  <a:glow rad="228600">
                    <a:srgbClr val="002060"/>
                  </a:glow>
                </a:effectLst>
              </a:rPr>
              <a:t>i</a:t>
            </a:r>
            <a:r>
              <a:rPr lang="en-PL" sz="3500" b="1" dirty="0">
                <a:solidFill>
                  <a:srgbClr val="FFFF00"/>
                </a:solidFill>
                <a:effectLst>
                  <a:glow rad="228600">
                    <a:srgbClr val="002060"/>
                  </a:glow>
                </a:effectLst>
              </a:rPr>
              <a:t> zacząłeś panować</a:t>
            </a:r>
            <a:endParaRPr lang="en-PL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51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ky with white clouds&#10;&#10;Description automatically generated with medium confidence">
            <a:extLst>
              <a:ext uri="{FF2B5EF4-FFF2-40B4-BE49-F238E27FC236}">
                <a16:creationId xmlns:a16="http://schemas.microsoft.com/office/drawing/2014/main" id="{E963BD96-C53D-2C4F-8175-422CF96CC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6" b="114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0970CC-CB33-BF4B-B8AB-11AF7F212F35}"/>
              </a:ext>
            </a:extLst>
          </p:cNvPr>
          <p:cNvSpPr/>
          <p:nvPr/>
        </p:nvSpPr>
        <p:spPr>
          <a:xfrm>
            <a:off x="318053" y="1324444"/>
            <a:ext cx="11642299" cy="4172001"/>
          </a:xfrm>
          <a:prstGeom prst="roundRect">
            <a:avLst/>
          </a:prstGeom>
          <a:solidFill>
            <a:schemeClr val="tx1">
              <a:alpha val="516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2B8BC-3ECA-984D-8B63-639D61BF2B2A}"/>
              </a:ext>
            </a:extLst>
          </p:cNvPr>
          <p:cNvSpPr txBox="1"/>
          <p:nvPr/>
        </p:nvSpPr>
        <p:spPr>
          <a:xfrm>
            <a:off x="202228" y="1825394"/>
            <a:ext cx="118739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dirty="0">
                <a:solidFill>
                  <a:schemeClr val="bg1"/>
                </a:solidFill>
              </a:rPr>
              <a:t> BRACIE i SIOSTRO,</a:t>
            </a:r>
          </a:p>
          <a:p>
            <a:pPr algn="ctr"/>
            <a:r>
              <a:rPr lang="pl-PL" sz="5000" dirty="0">
                <a:solidFill>
                  <a:schemeClr val="bg1"/>
                </a:solidFill>
              </a:rPr>
              <a:t>nic, co podpowiada świat nie jest dobre!</a:t>
            </a:r>
          </a:p>
          <a:p>
            <a:pPr algn="ctr"/>
            <a:r>
              <a:rPr lang="pl-PL" sz="5000" u="sng" dirty="0">
                <a:solidFill>
                  <a:schemeClr val="bg1"/>
                </a:solidFill>
              </a:rPr>
              <a:t>Nie ustępujmy </a:t>
            </a:r>
            <a:r>
              <a:rPr lang="pl-PL" sz="5000" dirty="0">
                <a:solidFill>
                  <a:schemeClr val="bg1"/>
                </a:solidFill>
              </a:rPr>
              <a:t>ani o krok od </a:t>
            </a:r>
            <a:r>
              <a:rPr lang="pl-PL" sz="5000" dirty="0">
                <a:solidFill>
                  <a:srgbClr val="FFFF00"/>
                </a:solidFill>
              </a:rPr>
              <a:t>Bożego Porządku Stworzenia!</a:t>
            </a:r>
            <a:endParaRPr lang="en-PL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26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599FD-BA68-B44F-B18B-A12871097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9" b="7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B24C38-B5E8-D949-B7FB-C3FDED840601}"/>
              </a:ext>
            </a:extLst>
          </p:cNvPr>
          <p:cNvSpPr/>
          <p:nvPr/>
        </p:nvSpPr>
        <p:spPr>
          <a:xfrm>
            <a:off x="4124618" y="1650049"/>
            <a:ext cx="7484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0" dirty="0">
                <a:solidFill>
                  <a:srgbClr val="C00000"/>
                </a:solidFill>
                <a:effectLst>
                  <a:glow rad="228600">
                    <a:srgbClr val="FFFF00"/>
                  </a:glow>
                </a:effectLst>
                <a:latin typeface="Impact" panose="020B0806030902050204" pitchFamily="34" charset="0"/>
              </a:rPr>
              <a:t>MARKSIZM</a:t>
            </a:r>
            <a:endParaRPr lang="en-PL" sz="12000" dirty="0">
              <a:solidFill>
                <a:srgbClr val="C00000"/>
              </a:solidFill>
              <a:effectLst>
                <a:glow rad="228600">
                  <a:srgbClr val="FFFF00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E71CD-6533-8449-BB7B-D7CCAFE14D65}"/>
              </a:ext>
            </a:extLst>
          </p:cNvPr>
          <p:cNvSpPr/>
          <p:nvPr/>
        </p:nvSpPr>
        <p:spPr>
          <a:xfrm>
            <a:off x="3766380" y="3429000"/>
            <a:ext cx="8449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0" dirty="0">
                <a:solidFill>
                  <a:srgbClr val="C00000"/>
                </a:solidFill>
                <a:effectLst>
                  <a:glow rad="228600">
                    <a:srgbClr val="FFFF00"/>
                  </a:glow>
                </a:effectLst>
                <a:latin typeface="Impact" panose="020B0806030902050204" pitchFamily="34" charset="0"/>
              </a:rPr>
              <a:t>OBNAŻONY!</a:t>
            </a:r>
            <a:endParaRPr lang="en-PL" sz="8000" dirty="0">
              <a:solidFill>
                <a:srgbClr val="C00000"/>
              </a:solidFill>
              <a:effectLst>
                <a:glow rad="228600">
                  <a:srgbClr val="FFFF00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70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496264" y="1228397"/>
            <a:ext cx="111994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dirty="0">
                <a:solidFill>
                  <a:schemeClr val="bg1"/>
                </a:solidFill>
              </a:rPr>
              <a:t>Człowiek  został stworzony jako mężczyzna i jako kobieta, przeznaczony do zawarcia nierozerwalnego małżeństwa, poza którym nie ma właściwych relacji seksualnych. </a:t>
            </a:r>
          </a:p>
          <a:p>
            <a:pPr algn="ctr"/>
            <a:r>
              <a:rPr lang="pl-PL" sz="3500" dirty="0">
                <a:solidFill>
                  <a:schemeClr val="bg1"/>
                </a:solidFill>
              </a:rPr>
              <a:t>Bóg stworzył najpierw mężczyznę, a potem stworzył kobietę z mężczyzny i nadał im różne role oraz uzależnił ich od siebie nawzajem. Mężczyźnie powierzył przywództwo, pracę, ochronę i zaopatrzenie, zaś kobiecie dzieło wszechstronnej pomocy mężczyźnie, a przede wszystkim wyłącznie jej, </a:t>
            </a:r>
          </a:p>
          <a:p>
            <a:pPr algn="ctr"/>
            <a:r>
              <a:rPr lang="pl-PL" sz="3500" dirty="0">
                <a:solidFill>
                  <a:schemeClr val="bg1"/>
                </a:solidFill>
              </a:rPr>
              <a:t>Bóg  powierzył przenoszenie życia. </a:t>
            </a:r>
            <a:endParaRPr lang="en-PL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33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5283B5-CD3D-754F-8605-CD42477794DF}"/>
              </a:ext>
            </a:extLst>
          </p:cNvPr>
          <p:cNvSpPr txBox="1"/>
          <p:nvPr/>
        </p:nvSpPr>
        <p:spPr>
          <a:xfrm>
            <a:off x="361709" y="2921168"/>
            <a:ext cx="11468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</a:rPr>
              <a:t>upadek</a:t>
            </a:r>
          </a:p>
        </p:txBody>
      </p:sp>
    </p:spTree>
    <p:extLst>
      <p:ext uri="{BB962C8B-B14F-4D97-AF65-F5344CB8AC3E}">
        <p14:creationId xmlns:p14="http://schemas.microsoft.com/office/powerpoint/2010/main" val="2106081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outdoor, mammal&#10;&#10;Description automatically generated">
            <a:extLst>
              <a:ext uri="{FF2B5EF4-FFF2-40B4-BE49-F238E27FC236}">
                <a16:creationId xmlns:a16="http://schemas.microsoft.com/office/drawing/2014/main" id="{60586C23-CC35-2E47-BFF8-DC9821D69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42" b="2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8F9F698-9093-4F4B-887B-1D84546EF08E}"/>
              </a:ext>
            </a:extLst>
          </p:cNvPr>
          <p:cNvSpPr/>
          <p:nvPr/>
        </p:nvSpPr>
        <p:spPr>
          <a:xfrm>
            <a:off x="1907810" y="7430558"/>
            <a:ext cx="9057552" cy="707886"/>
          </a:xfrm>
          <a:prstGeom prst="roundRect">
            <a:avLst/>
          </a:prstGeom>
          <a:solidFill>
            <a:schemeClr val="tx1">
              <a:alpha val="6946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788587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18303</TotalTime>
  <Words>2196</Words>
  <Application>Microsoft Macintosh PowerPoint</Application>
  <PresentationFormat>Widescreen</PresentationFormat>
  <Paragraphs>286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American Typewriter</vt:lpstr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Aleksander Macha</dc:creator>
  <cp:lastModifiedBy>Aleksander Macha</cp:lastModifiedBy>
  <cp:revision>59</cp:revision>
  <cp:lastPrinted>2022-01-11T18:13:11Z</cp:lastPrinted>
  <dcterms:created xsi:type="dcterms:W3CDTF">2021-12-28T20:35:32Z</dcterms:created>
  <dcterms:modified xsi:type="dcterms:W3CDTF">2022-01-11T18:13:30Z</dcterms:modified>
</cp:coreProperties>
</file>